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3" r:id="rId8"/>
    <p:sldId id="262" r:id="rId9"/>
    <p:sldId id="264" r:id="rId10"/>
    <p:sldId id="265" r:id="rId11"/>
    <p:sldId id="266" r:id="rId12"/>
    <p:sldId id="267" r:id="rId13"/>
    <p:sldId id="268" r:id="rId14"/>
    <p:sldId id="269" r:id="rId15"/>
    <p:sldId id="270" r:id="rId16"/>
    <p:sldId id="272" r:id="rId17"/>
    <p:sldId id="271" r:id="rId18"/>
    <p:sldId id="273" r:id="rId19"/>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37FF79-9793-4B28-A058-302E97C12A7F}" v="4862" dt="2023-02-19T11:06:13.1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73" d="100"/>
          <a:sy n="73" d="100"/>
        </p:scale>
        <p:origin x="58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p>
        </p:txBody>
      </p:sp>
      <p:sp>
        <p:nvSpPr>
          <p:cNvPr id="3" name="Tiêu đề phụ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Bấm &amp; sửa kiểu phụ đề của Bản chính</a:t>
            </a:r>
          </a:p>
        </p:txBody>
      </p:sp>
      <p:sp>
        <p:nvSpPr>
          <p:cNvPr id="4" name="Chỗ dành sẵn cho Ngày tháng 3"/>
          <p:cNvSpPr>
            <a:spLocks noGrp="1"/>
          </p:cNvSpPr>
          <p:nvPr>
            <p:ph type="dt" sz="half" idx="10"/>
          </p:nvPr>
        </p:nvSpPr>
        <p:spPr/>
        <p:txBody>
          <a:bodyPr/>
          <a:lstStyle/>
          <a:p>
            <a:fld id="{E287236D-C680-4349-9A96-AEA01B6A4E8F}" type="datetimeFigureOut">
              <a:rPr lang="vi-VN" smtClean="0"/>
              <a:t>23/02/2023</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6A45828D-F580-42DE-B77E-860980F07F32}" type="slidenum">
              <a:rPr lang="vi-VN" smtClean="0"/>
              <a:t>‹#›</a:t>
            </a:fld>
            <a:endParaRPr lang="vi-VN"/>
          </a:p>
        </p:txBody>
      </p:sp>
    </p:spTree>
    <p:extLst>
      <p:ext uri="{BB962C8B-B14F-4D97-AF65-F5344CB8AC3E}">
        <p14:creationId xmlns:p14="http://schemas.microsoft.com/office/powerpoint/2010/main" val="3177509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ề và Văn bản Dọc">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a:t>Bấm để sửa kiểu tiêu đề Bản cái</a:t>
            </a:r>
          </a:p>
        </p:txBody>
      </p:sp>
      <p:sp>
        <p:nvSpPr>
          <p:cNvPr id="3" name="Chỗ dành sẵn cho Văn bản Dọc 2"/>
          <p:cNvSpPr>
            <a:spLocks noGrp="1"/>
          </p:cNvSpPr>
          <p:nvPr>
            <p:ph type="body" orient="vert" idx="1"/>
          </p:nvPr>
        </p:nvSpPr>
        <p:spPr/>
        <p:txBody>
          <a:bodyPr vert="eaVert"/>
          <a:lstStyle/>
          <a:p>
            <a:pPr lvl="0"/>
            <a:r>
              <a:rPr lang="vi-VN"/>
              <a:t>Bấm để sửa kiểu văn bản Bản cái</a:t>
            </a:r>
          </a:p>
          <a:p>
            <a:pPr lvl="1"/>
            <a:r>
              <a:rPr lang="vi-VN"/>
              <a:t>Mức hai</a:t>
            </a:r>
          </a:p>
          <a:p>
            <a:pPr lvl="2"/>
            <a:r>
              <a:rPr lang="vi-VN"/>
              <a:t>Mức ba</a:t>
            </a:r>
          </a:p>
          <a:p>
            <a:pPr lvl="3"/>
            <a:r>
              <a:rPr lang="vi-VN"/>
              <a:t>Mức bốn</a:t>
            </a:r>
          </a:p>
          <a:p>
            <a:pPr lvl="4"/>
            <a:r>
              <a:rPr lang="vi-VN"/>
              <a:t>Mức năm</a:t>
            </a:r>
          </a:p>
        </p:txBody>
      </p:sp>
      <p:sp>
        <p:nvSpPr>
          <p:cNvPr id="4" name="Chỗ dành sẵn cho Ngày tháng 3"/>
          <p:cNvSpPr>
            <a:spLocks noGrp="1"/>
          </p:cNvSpPr>
          <p:nvPr>
            <p:ph type="dt" sz="half" idx="10"/>
          </p:nvPr>
        </p:nvSpPr>
        <p:spPr/>
        <p:txBody>
          <a:bodyPr/>
          <a:lstStyle/>
          <a:p>
            <a:fld id="{E287236D-C680-4349-9A96-AEA01B6A4E8F}" type="datetimeFigureOut">
              <a:rPr lang="vi-VN" smtClean="0"/>
              <a:t>23/02/2023</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6A45828D-F580-42DE-B77E-860980F07F32}" type="slidenum">
              <a:rPr lang="vi-VN" smtClean="0"/>
              <a:t>‹#›</a:t>
            </a:fld>
            <a:endParaRPr lang="vi-VN"/>
          </a:p>
        </p:txBody>
      </p:sp>
    </p:spTree>
    <p:extLst>
      <p:ext uri="{BB962C8B-B14F-4D97-AF65-F5344CB8AC3E}">
        <p14:creationId xmlns:p14="http://schemas.microsoft.com/office/powerpoint/2010/main" val="2447484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ề Dọc và Văn bản">
    <p:spTree>
      <p:nvGrpSpPr>
        <p:cNvPr id="1" name=""/>
        <p:cNvGrpSpPr/>
        <p:nvPr/>
      </p:nvGrpSpPr>
      <p:grpSpPr>
        <a:xfrm>
          <a:off x="0" y="0"/>
          <a:ext cx="0" cy="0"/>
          <a:chOff x="0" y="0"/>
          <a:chExt cx="0" cy="0"/>
        </a:xfrm>
      </p:grpSpPr>
      <p:sp>
        <p:nvSpPr>
          <p:cNvPr id="2" name="Tiêu đề Dọc 1"/>
          <p:cNvSpPr>
            <a:spLocks noGrp="1"/>
          </p:cNvSpPr>
          <p:nvPr>
            <p:ph type="title" orient="vert"/>
          </p:nvPr>
        </p:nvSpPr>
        <p:spPr>
          <a:xfrm>
            <a:off x="8724900" y="365125"/>
            <a:ext cx="2628900" cy="5811838"/>
          </a:xfrm>
        </p:spPr>
        <p:txBody>
          <a:bodyPr vert="eaVert"/>
          <a:lstStyle/>
          <a:p>
            <a:r>
              <a:rPr lang="vi-VN"/>
              <a:t>Bấm để sửa kiểu tiêu đề Bản cái</a:t>
            </a:r>
          </a:p>
        </p:txBody>
      </p:sp>
      <p:sp>
        <p:nvSpPr>
          <p:cNvPr id="3" name="Chỗ dành sẵn cho Văn bản Dọc 2"/>
          <p:cNvSpPr>
            <a:spLocks noGrp="1"/>
          </p:cNvSpPr>
          <p:nvPr>
            <p:ph type="body" orient="vert" idx="1"/>
          </p:nvPr>
        </p:nvSpPr>
        <p:spPr>
          <a:xfrm>
            <a:off x="838200" y="365125"/>
            <a:ext cx="7734300" cy="5811838"/>
          </a:xfrm>
        </p:spPr>
        <p:txBody>
          <a:bodyPr vert="eaVert"/>
          <a:lstStyle/>
          <a:p>
            <a:pPr lvl="0"/>
            <a:r>
              <a:rPr lang="vi-VN"/>
              <a:t>Bấm để sửa kiểu văn bản Bản cái</a:t>
            </a:r>
          </a:p>
          <a:p>
            <a:pPr lvl="1"/>
            <a:r>
              <a:rPr lang="vi-VN"/>
              <a:t>Mức hai</a:t>
            </a:r>
          </a:p>
          <a:p>
            <a:pPr lvl="2"/>
            <a:r>
              <a:rPr lang="vi-VN"/>
              <a:t>Mức ba</a:t>
            </a:r>
          </a:p>
          <a:p>
            <a:pPr lvl="3"/>
            <a:r>
              <a:rPr lang="vi-VN"/>
              <a:t>Mức bốn</a:t>
            </a:r>
          </a:p>
          <a:p>
            <a:pPr lvl="4"/>
            <a:r>
              <a:rPr lang="vi-VN"/>
              <a:t>Mức năm</a:t>
            </a:r>
          </a:p>
        </p:txBody>
      </p:sp>
      <p:sp>
        <p:nvSpPr>
          <p:cNvPr id="4" name="Chỗ dành sẵn cho Ngày tháng 3"/>
          <p:cNvSpPr>
            <a:spLocks noGrp="1"/>
          </p:cNvSpPr>
          <p:nvPr>
            <p:ph type="dt" sz="half" idx="10"/>
          </p:nvPr>
        </p:nvSpPr>
        <p:spPr/>
        <p:txBody>
          <a:bodyPr/>
          <a:lstStyle/>
          <a:p>
            <a:fld id="{E287236D-C680-4349-9A96-AEA01B6A4E8F}" type="datetimeFigureOut">
              <a:rPr lang="vi-VN" smtClean="0"/>
              <a:t>23/02/2023</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6A45828D-F580-42DE-B77E-860980F07F32}" type="slidenum">
              <a:rPr lang="vi-VN" smtClean="0"/>
              <a:t>‹#›</a:t>
            </a:fld>
            <a:endParaRPr lang="vi-VN"/>
          </a:p>
        </p:txBody>
      </p:sp>
    </p:spTree>
    <p:extLst>
      <p:ext uri="{BB962C8B-B14F-4D97-AF65-F5344CB8AC3E}">
        <p14:creationId xmlns:p14="http://schemas.microsoft.com/office/powerpoint/2010/main" val="95000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a:t>Bấm để sửa kiểu tiêu đề Bản cái</a:t>
            </a:r>
          </a:p>
        </p:txBody>
      </p:sp>
      <p:sp>
        <p:nvSpPr>
          <p:cNvPr id="3" name="Chỗ dành sẵn cho Nội dung 2"/>
          <p:cNvSpPr>
            <a:spLocks noGrp="1"/>
          </p:cNvSpPr>
          <p:nvPr>
            <p:ph idx="1"/>
          </p:nvPr>
        </p:nvSpPr>
        <p:spPr/>
        <p:txBody>
          <a:bodyPr/>
          <a:lstStyle/>
          <a:p>
            <a:pPr lvl="0"/>
            <a:r>
              <a:rPr lang="vi-VN"/>
              <a:t>Bấm để sửa kiểu văn bản Bản cái</a:t>
            </a:r>
          </a:p>
          <a:p>
            <a:pPr lvl="1"/>
            <a:r>
              <a:rPr lang="vi-VN"/>
              <a:t>Mức hai</a:t>
            </a:r>
          </a:p>
          <a:p>
            <a:pPr lvl="2"/>
            <a:r>
              <a:rPr lang="vi-VN"/>
              <a:t>Mức ba</a:t>
            </a:r>
          </a:p>
          <a:p>
            <a:pPr lvl="3"/>
            <a:r>
              <a:rPr lang="vi-VN"/>
              <a:t>Mức bốn</a:t>
            </a:r>
          </a:p>
          <a:p>
            <a:pPr lvl="4"/>
            <a:r>
              <a:rPr lang="vi-VN"/>
              <a:t>Mức năm</a:t>
            </a:r>
          </a:p>
        </p:txBody>
      </p:sp>
      <p:sp>
        <p:nvSpPr>
          <p:cNvPr id="4" name="Chỗ dành sẵn cho Ngày tháng 3"/>
          <p:cNvSpPr>
            <a:spLocks noGrp="1"/>
          </p:cNvSpPr>
          <p:nvPr>
            <p:ph type="dt" sz="half" idx="10"/>
          </p:nvPr>
        </p:nvSpPr>
        <p:spPr/>
        <p:txBody>
          <a:bodyPr/>
          <a:lstStyle/>
          <a:p>
            <a:fld id="{E287236D-C680-4349-9A96-AEA01B6A4E8F}" type="datetimeFigureOut">
              <a:rPr lang="vi-VN" smtClean="0"/>
              <a:t>23/02/2023</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6A45828D-F580-42DE-B77E-860980F07F32}" type="slidenum">
              <a:rPr lang="vi-VN" smtClean="0"/>
              <a:t>‹#›</a:t>
            </a:fld>
            <a:endParaRPr lang="vi-VN"/>
          </a:p>
        </p:txBody>
      </p:sp>
    </p:spTree>
    <p:extLst>
      <p:ext uri="{BB962C8B-B14F-4D97-AF65-F5344CB8AC3E}">
        <p14:creationId xmlns:p14="http://schemas.microsoft.com/office/powerpoint/2010/main" val="427393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p>
        </p:txBody>
      </p:sp>
      <p:sp>
        <p:nvSpPr>
          <p:cNvPr id="3" name="Chỗ dành sẵn cho Văn bản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Bấm để sửa kiểu văn bản Bản cái</a:t>
            </a:r>
          </a:p>
        </p:txBody>
      </p:sp>
      <p:sp>
        <p:nvSpPr>
          <p:cNvPr id="4" name="Chỗ dành sẵn cho Ngày tháng 3"/>
          <p:cNvSpPr>
            <a:spLocks noGrp="1"/>
          </p:cNvSpPr>
          <p:nvPr>
            <p:ph type="dt" sz="half" idx="10"/>
          </p:nvPr>
        </p:nvSpPr>
        <p:spPr/>
        <p:txBody>
          <a:bodyPr/>
          <a:lstStyle/>
          <a:p>
            <a:fld id="{E287236D-C680-4349-9A96-AEA01B6A4E8F}" type="datetimeFigureOut">
              <a:rPr lang="vi-VN" smtClean="0"/>
              <a:t>23/02/2023</a:t>
            </a:fld>
            <a:endParaRPr lang="vi-VN"/>
          </a:p>
        </p:txBody>
      </p:sp>
      <p:sp>
        <p:nvSpPr>
          <p:cNvPr id="5" name="Chỗ dành sẵn cho Chân trang 4"/>
          <p:cNvSpPr>
            <a:spLocks noGrp="1"/>
          </p:cNvSpPr>
          <p:nvPr>
            <p:ph type="ftr" sz="quarter" idx="11"/>
          </p:nvPr>
        </p:nvSpPr>
        <p:spPr/>
        <p:txBody>
          <a:bodyPr/>
          <a:lstStyle/>
          <a:p>
            <a:endParaRPr lang="vi-VN"/>
          </a:p>
        </p:txBody>
      </p:sp>
      <p:sp>
        <p:nvSpPr>
          <p:cNvPr id="6" name="Chỗ dành sẵn cho Số hiệu Bản chiếu 5"/>
          <p:cNvSpPr>
            <a:spLocks noGrp="1"/>
          </p:cNvSpPr>
          <p:nvPr>
            <p:ph type="sldNum" sz="quarter" idx="12"/>
          </p:nvPr>
        </p:nvSpPr>
        <p:spPr/>
        <p:txBody>
          <a:bodyPr/>
          <a:lstStyle/>
          <a:p>
            <a:fld id="{6A45828D-F580-42DE-B77E-860980F07F32}" type="slidenum">
              <a:rPr lang="vi-VN" smtClean="0"/>
              <a:t>‹#›</a:t>
            </a:fld>
            <a:endParaRPr lang="vi-VN"/>
          </a:p>
        </p:txBody>
      </p:sp>
    </p:spTree>
    <p:extLst>
      <p:ext uri="{BB962C8B-B14F-4D97-AF65-F5344CB8AC3E}">
        <p14:creationId xmlns:p14="http://schemas.microsoft.com/office/powerpoint/2010/main" val="3239344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a:t>Bấm để sửa kiểu tiêu đề Bản cái</a:t>
            </a:r>
          </a:p>
        </p:txBody>
      </p:sp>
      <p:sp>
        <p:nvSpPr>
          <p:cNvPr id="3" name="Chỗ dành sẵn cho Nội dung 2"/>
          <p:cNvSpPr>
            <a:spLocks noGrp="1"/>
          </p:cNvSpPr>
          <p:nvPr>
            <p:ph sz="half" idx="1"/>
          </p:nvPr>
        </p:nvSpPr>
        <p:spPr>
          <a:xfrm>
            <a:off x="838200" y="1825625"/>
            <a:ext cx="5181600" cy="4351338"/>
          </a:xfrm>
        </p:spPr>
        <p:txBody>
          <a:bodyPr/>
          <a:lstStyle/>
          <a:p>
            <a:pPr lvl="0"/>
            <a:r>
              <a:rPr lang="vi-VN"/>
              <a:t>Bấm để sửa kiểu văn bản Bản cái</a:t>
            </a:r>
          </a:p>
          <a:p>
            <a:pPr lvl="1"/>
            <a:r>
              <a:rPr lang="vi-VN"/>
              <a:t>Mức hai</a:t>
            </a:r>
          </a:p>
          <a:p>
            <a:pPr lvl="2"/>
            <a:r>
              <a:rPr lang="vi-VN"/>
              <a:t>Mức ba</a:t>
            </a:r>
          </a:p>
          <a:p>
            <a:pPr lvl="3"/>
            <a:r>
              <a:rPr lang="vi-VN"/>
              <a:t>Mức bốn</a:t>
            </a:r>
          </a:p>
          <a:p>
            <a:pPr lvl="4"/>
            <a:r>
              <a:rPr lang="vi-VN"/>
              <a:t>Mức năm</a:t>
            </a:r>
          </a:p>
        </p:txBody>
      </p:sp>
      <p:sp>
        <p:nvSpPr>
          <p:cNvPr id="4" name="Chỗ dành sẵn cho Nội dung 3"/>
          <p:cNvSpPr>
            <a:spLocks noGrp="1"/>
          </p:cNvSpPr>
          <p:nvPr>
            <p:ph sz="half" idx="2"/>
          </p:nvPr>
        </p:nvSpPr>
        <p:spPr>
          <a:xfrm>
            <a:off x="6172200" y="1825625"/>
            <a:ext cx="5181600" cy="4351338"/>
          </a:xfrm>
        </p:spPr>
        <p:txBody>
          <a:bodyPr/>
          <a:lstStyle/>
          <a:p>
            <a:pPr lvl="0"/>
            <a:r>
              <a:rPr lang="vi-VN"/>
              <a:t>Bấm để sửa kiểu văn bản Bản cái</a:t>
            </a:r>
          </a:p>
          <a:p>
            <a:pPr lvl="1"/>
            <a:r>
              <a:rPr lang="vi-VN"/>
              <a:t>Mức hai</a:t>
            </a:r>
          </a:p>
          <a:p>
            <a:pPr lvl="2"/>
            <a:r>
              <a:rPr lang="vi-VN"/>
              <a:t>Mức ba</a:t>
            </a:r>
          </a:p>
          <a:p>
            <a:pPr lvl="3"/>
            <a:r>
              <a:rPr lang="vi-VN"/>
              <a:t>Mức bốn</a:t>
            </a:r>
          </a:p>
          <a:p>
            <a:pPr lvl="4"/>
            <a:r>
              <a:rPr lang="vi-VN"/>
              <a:t>Mức năm</a:t>
            </a:r>
          </a:p>
        </p:txBody>
      </p:sp>
      <p:sp>
        <p:nvSpPr>
          <p:cNvPr id="5" name="Chỗ dành sẵn cho Ngày tháng 4"/>
          <p:cNvSpPr>
            <a:spLocks noGrp="1"/>
          </p:cNvSpPr>
          <p:nvPr>
            <p:ph type="dt" sz="half" idx="10"/>
          </p:nvPr>
        </p:nvSpPr>
        <p:spPr/>
        <p:txBody>
          <a:bodyPr/>
          <a:lstStyle/>
          <a:p>
            <a:fld id="{E287236D-C680-4349-9A96-AEA01B6A4E8F}" type="datetimeFigureOut">
              <a:rPr lang="vi-VN" smtClean="0"/>
              <a:t>23/02/2023</a:t>
            </a:fld>
            <a:endParaRPr lang="vi-VN"/>
          </a:p>
        </p:txBody>
      </p:sp>
      <p:sp>
        <p:nvSpPr>
          <p:cNvPr id="6" name="Chỗ dành sẵn cho Chân trang 5"/>
          <p:cNvSpPr>
            <a:spLocks noGrp="1"/>
          </p:cNvSpPr>
          <p:nvPr>
            <p:ph type="ftr" sz="quarter" idx="11"/>
          </p:nvPr>
        </p:nvSpPr>
        <p:spPr/>
        <p:txBody>
          <a:bodyPr/>
          <a:lstStyle/>
          <a:p>
            <a:endParaRPr lang="vi-VN"/>
          </a:p>
        </p:txBody>
      </p:sp>
      <p:sp>
        <p:nvSpPr>
          <p:cNvPr id="7" name="Chỗ dành sẵn cho Số hiệu Bản chiếu 6"/>
          <p:cNvSpPr>
            <a:spLocks noGrp="1"/>
          </p:cNvSpPr>
          <p:nvPr>
            <p:ph type="sldNum" sz="quarter" idx="12"/>
          </p:nvPr>
        </p:nvSpPr>
        <p:spPr/>
        <p:txBody>
          <a:bodyPr/>
          <a:lstStyle/>
          <a:p>
            <a:fld id="{6A45828D-F580-42DE-B77E-860980F07F32}" type="slidenum">
              <a:rPr lang="vi-VN" smtClean="0"/>
              <a:t>‹#›</a:t>
            </a:fld>
            <a:endParaRPr lang="vi-VN"/>
          </a:p>
        </p:txBody>
      </p:sp>
    </p:spTree>
    <p:extLst>
      <p:ext uri="{BB962C8B-B14F-4D97-AF65-F5344CB8AC3E}">
        <p14:creationId xmlns:p14="http://schemas.microsoft.com/office/powerpoint/2010/main" val="71434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p:cNvSpPr>
            <a:spLocks noGrp="1"/>
          </p:cNvSpPr>
          <p:nvPr>
            <p:ph type="title"/>
          </p:nvPr>
        </p:nvSpPr>
        <p:spPr>
          <a:xfrm>
            <a:off x="839788" y="365125"/>
            <a:ext cx="10515600" cy="1325563"/>
          </a:xfrm>
        </p:spPr>
        <p:txBody>
          <a:bodyPr/>
          <a:lstStyle/>
          <a:p>
            <a:r>
              <a:rPr lang="vi-VN"/>
              <a:t>Bấm để sửa kiểu tiêu đề Bản cái</a:t>
            </a:r>
          </a:p>
        </p:txBody>
      </p:sp>
      <p:sp>
        <p:nvSpPr>
          <p:cNvPr id="3" name="Chỗ dành sẵn cho Văn bản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để sửa kiểu văn bản Bản cái</a:t>
            </a:r>
          </a:p>
        </p:txBody>
      </p:sp>
      <p:sp>
        <p:nvSpPr>
          <p:cNvPr id="4" name="Chỗ dành sẵn cho Nội dung 3"/>
          <p:cNvSpPr>
            <a:spLocks noGrp="1"/>
          </p:cNvSpPr>
          <p:nvPr>
            <p:ph sz="half" idx="2"/>
          </p:nvPr>
        </p:nvSpPr>
        <p:spPr>
          <a:xfrm>
            <a:off x="839788" y="2505075"/>
            <a:ext cx="5157787" cy="3684588"/>
          </a:xfrm>
        </p:spPr>
        <p:txBody>
          <a:bodyPr/>
          <a:lstStyle/>
          <a:p>
            <a:pPr lvl="0"/>
            <a:r>
              <a:rPr lang="vi-VN"/>
              <a:t>Bấm để sửa kiểu văn bản Bản cái</a:t>
            </a:r>
          </a:p>
          <a:p>
            <a:pPr lvl="1"/>
            <a:r>
              <a:rPr lang="vi-VN"/>
              <a:t>Mức hai</a:t>
            </a:r>
          </a:p>
          <a:p>
            <a:pPr lvl="2"/>
            <a:r>
              <a:rPr lang="vi-VN"/>
              <a:t>Mức ba</a:t>
            </a:r>
          </a:p>
          <a:p>
            <a:pPr lvl="3"/>
            <a:r>
              <a:rPr lang="vi-VN"/>
              <a:t>Mức bốn</a:t>
            </a:r>
          </a:p>
          <a:p>
            <a:pPr lvl="4"/>
            <a:r>
              <a:rPr lang="vi-VN"/>
              <a:t>Mức năm</a:t>
            </a:r>
          </a:p>
        </p:txBody>
      </p:sp>
      <p:sp>
        <p:nvSpPr>
          <p:cNvPr id="5" name="Chỗ dành sẵn cho Văn bản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để sửa kiểu văn bản Bản cái</a:t>
            </a:r>
          </a:p>
        </p:txBody>
      </p:sp>
      <p:sp>
        <p:nvSpPr>
          <p:cNvPr id="6" name="Chỗ dành sẵn cho Nội dung 5"/>
          <p:cNvSpPr>
            <a:spLocks noGrp="1"/>
          </p:cNvSpPr>
          <p:nvPr>
            <p:ph sz="quarter" idx="4"/>
          </p:nvPr>
        </p:nvSpPr>
        <p:spPr>
          <a:xfrm>
            <a:off x="6172200" y="2505075"/>
            <a:ext cx="5183188" cy="3684588"/>
          </a:xfrm>
        </p:spPr>
        <p:txBody>
          <a:bodyPr/>
          <a:lstStyle/>
          <a:p>
            <a:pPr lvl="0"/>
            <a:r>
              <a:rPr lang="vi-VN"/>
              <a:t>Bấm để sửa kiểu văn bản Bản cái</a:t>
            </a:r>
          </a:p>
          <a:p>
            <a:pPr lvl="1"/>
            <a:r>
              <a:rPr lang="vi-VN"/>
              <a:t>Mức hai</a:t>
            </a:r>
          </a:p>
          <a:p>
            <a:pPr lvl="2"/>
            <a:r>
              <a:rPr lang="vi-VN"/>
              <a:t>Mức ba</a:t>
            </a:r>
          </a:p>
          <a:p>
            <a:pPr lvl="3"/>
            <a:r>
              <a:rPr lang="vi-VN"/>
              <a:t>Mức bốn</a:t>
            </a:r>
          </a:p>
          <a:p>
            <a:pPr lvl="4"/>
            <a:r>
              <a:rPr lang="vi-VN"/>
              <a:t>Mức năm</a:t>
            </a:r>
          </a:p>
        </p:txBody>
      </p:sp>
      <p:sp>
        <p:nvSpPr>
          <p:cNvPr id="7" name="Chỗ dành sẵn cho Ngày tháng 6"/>
          <p:cNvSpPr>
            <a:spLocks noGrp="1"/>
          </p:cNvSpPr>
          <p:nvPr>
            <p:ph type="dt" sz="half" idx="10"/>
          </p:nvPr>
        </p:nvSpPr>
        <p:spPr/>
        <p:txBody>
          <a:bodyPr/>
          <a:lstStyle/>
          <a:p>
            <a:fld id="{E287236D-C680-4349-9A96-AEA01B6A4E8F}" type="datetimeFigureOut">
              <a:rPr lang="vi-VN" smtClean="0"/>
              <a:t>23/02/2023</a:t>
            </a:fld>
            <a:endParaRPr lang="vi-VN"/>
          </a:p>
        </p:txBody>
      </p:sp>
      <p:sp>
        <p:nvSpPr>
          <p:cNvPr id="8" name="Chỗ dành sẵn cho Chân trang 7"/>
          <p:cNvSpPr>
            <a:spLocks noGrp="1"/>
          </p:cNvSpPr>
          <p:nvPr>
            <p:ph type="ftr" sz="quarter" idx="11"/>
          </p:nvPr>
        </p:nvSpPr>
        <p:spPr/>
        <p:txBody>
          <a:bodyPr/>
          <a:lstStyle/>
          <a:p>
            <a:endParaRPr lang="vi-VN"/>
          </a:p>
        </p:txBody>
      </p:sp>
      <p:sp>
        <p:nvSpPr>
          <p:cNvPr id="9" name="Chỗ dành sẵn cho Số hiệu Bản chiếu 8"/>
          <p:cNvSpPr>
            <a:spLocks noGrp="1"/>
          </p:cNvSpPr>
          <p:nvPr>
            <p:ph type="sldNum" sz="quarter" idx="12"/>
          </p:nvPr>
        </p:nvSpPr>
        <p:spPr/>
        <p:txBody>
          <a:bodyPr/>
          <a:lstStyle/>
          <a:p>
            <a:fld id="{6A45828D-F580-42DE-B77E-860980F07F32}" type="slidenum">
              <a:rPr lang="vi-VN" smtClean="0"/>
              <a:t>‹#›</a:t>
            </a:fld>
            <a:endParaRPr lang="vi-VN"/>
          </a:p>
        </p:txBody>
      </p:sp>
    </p:spTree>
    <p:extLst>
      <p:ext uri="{BB962C8B-B14F-4D97-AF65-F5344CB8AC3E}">
        <p14:creationId xmlns:p14="http://schemas.microsoft.com/office/powerpoint/2010/main" val="1695300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a:t>Bấm để sửa kiểu tiêu đề Bản cái</a:t>
            </a:r>
          </a:p>
        </p:txBody>
      </p:sp>
      <p:sp>
        <p:nvSpPr>
          <p:cNvPr id="3" name="Chỗ dành sẵn cho Ngày tháng 2"/>
          <p:cNvSpPr>
            <a:spLocks noGrp="1"/>
          </p:cNvSpPr>
          <p:nvPr>
            <p:ph type="dt" sz="half" idx="10"/>
          </p:nvPr>
        </p:nvSpPr>
        <p:spPr/>
        <p:txBody>
          <a:bodyPr/>
          <a:lstStyle/>
          <a:p>
            <a:fld id="{E287236D-C680-4349-9A96-AEA01B6A4E8F}" type="datetimeFigureOut">
              <a:rPr lang="vi-VN" smtClean="0"/>
              <a:t>23/02/2023</a:t>
            </a:fld>
            <a:endParaRPr lang="vi-VN"/>
          </a:p>
        </p:txBody>
      </p:sp>
      <p:sp>
        <p:nvSpPr>
          <p:cNvPr id="4" name="Chỗ dành sẵn cho Chân trang 3"/>
          <p:cNvSpPr>
            <a:spLocks noGrp="1"/>
          </p:cNvSpPr>
          <p:nvPr>
            <p:ph type="ftr" sz="quarter" idx="11"/>
          </p:nvPr>
        </p:nvSpPr>
        <p:spPr/>
        <p:txBody>
          <a:bodyPr/>
          <a:lstStyle/>
          <a:p>
            <a:endParaRPr lang="vi-VN"/>
          </a:p>
        </p:txBody>
      </p:sp>
      <p:sp>
        <p:nvSpPr>
          <p:cNvPr id="5" name="Chỗ dành sẵn cho Số hiệu Bản chiếu 4"/>
          <p:cNvSpPr>
            <a:spLocks noGrp="1"/>
          </p:cNvSpPr>
          <p:nvPr>
            <p:ph type="sldNum" sz="quarter" idx="12"/>
          </p:nvPr>
        </p:nvSpPr>
        <p:spPr/>
        <p:txBody>
          <a:bodyPr/>
          <a:lstStyle/>
          <a:p>
            <a:fld id="{6A45828D-F580-42DE-B77E-860980F07F32}" type="slidenum">
              <a:rPr lang="vi-VN" smtClean="0"/>
              <a:t>‹#›</a:t>
            </a:fld>
            <a:endParaRPr lang="vi-VN"/>
          </a:p>
        </p:txBody>
      </p:sp>
    </p:spTree>
    <p:extLst>
      <p:ext uri="{BB962C8B-B14F-4D97-AF65-F5344CB8AC3E}">
        <p14:creationId xmlns:p14="http://schemas.microsoft.com/office/powerpoint/2010/main" val="3013401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p:cNvSpPr>
            <a:spLocks noGrp="1"/>
          </p:cNvSpPr>
          <p:nvPr>
            <p:ph type="dt" sz="half" idx="10"/>
          </p:nvPr>
        </p:nvSpPr>
        <p:spPr/>
        <p:txBody>
          <a:bodyPr/>
          <a:lstStyle/>
          <a:p>
            <a:fld id="{E287236D-C680-4349-9A96-AEA01B6A4E8F}" type="datetimeFigureOut">
              <a:rPr lang="vi-VN" smtClean="0"/>
              <a:t>23/02/2023</a:t>
            </a:fld>
            <a:endParaRPr lang="vi-VN"/>
          </a:p>
        </p:txBody>
      </p:sp>
      <p:sp>
        <p:nvSpPr>
          <p:cNvPr id="3" name="Chỗ dành sẵn cho Chân trang 2"/>
          <p:cNvSpPr>
            <a:spLocks noGrp="1"/>
          </p:cNvSpPr>
          <p:nvPr>
            <p:ph type="ftr" sz="quarter" idx="11"/>
          </p:nvPr>
        </p:nvSpPr>
        <p:spPr/>
        <p:txBody>
          <a:bodyPr/>
          <a:lstStyle/>
          <a:p>
            <a:endParaRPr lang="vi-VN"/>
          </a:p>
        </p:txBody>
      </p:sp>
      <p:sp>
        <p:nvSpPr>
          <p:cNvPr id="4" name="Chỗ dành sẵn cho Số hiệu Bản chiếu 3"/>
          <p:cNvSpPr>
            <a:spLocks noGrp="1"/>
          </p:cNvSpPr>
          <p:nvPr>
            <p:ph type="sldNum" sz="quarter" idx="12"/>
          </p:nvPr>
        </p:nvSpPr>
        <p:spPr/>
        <p:txBody>
          <a:bodyPr/>
          <a:lstStyle/>
          <a:p>
            <a:fld id="{6A45828D-F580-42DE-B77E-860980F07F32}" type="slidenum">
              <a:rPr lang="vi-VN" smtClean="0"/>
              <a:t>‹#›</a:t>
            </a:fld>
            <a:endParaRPr lang="vi-VN"/>
          </a:p>
        </p:txBody>
      </p:sp>
    </p:spTree>
    <p:extLst>
      <p:ext uri="{BB962C8B-B14F-4D97-AF65-F5344CB8AC3E}">
        <p14:creationId xmlns:p14="http://schemas.microsoft.com/office/powerpoint/2010/main" val="1438579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Phụ đề">
    <p:spTree>
      <p:nvGrpSpPr>
        <p:cNvPr id="1" name=""/>
        <p:cNvGrpSpPr/>
        <p:nvPr/>
      </p:nvGrpSpPr>
      <p:grpSpPr>
        <a:xfrm>
          <a:off x="0" y="0"/>
          <a:ext cx="0" cy="0"/>
          <a:chOff x="0" y="0"/>
          <a:chExt cx="0" cy="0"/>
        </a:xfrm>
      </p:grpSpPr>
      <p:sp>
        <p:nvSpPr>
          <p:cNvPr id="2" name="Tiêu đề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p>
        </p:txBody>
      </p:sp>
      <p:sp>
        <p:nvSpPr>
          <p:cNvPr id="3" name="Chỗ dành sẵn cho Nội dung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để sửa kiểu văn bản Bản cái</a:t>
            </a:r>
          </a:p>
          <a:p>
            <a:pPr lvl="1"/>
            <a:r>
              <a:rPr lang="vi-VN"/>
              <a:t>Mức hai</a:t>
            </a:r>
          </a:p>
          <a:p>
            <a:pPr lvl="2"/>
            <a:r>
              <a:rPr lang="vi-VN"/>
              <a:t>Mức ba</a:t>
            </a:r>
          </a:p>
          <a:p>
            <a:pPr lvl="3"/>
            <a:r>
              <a:rPr lang="vi-VN"/>
              <a:t>Mức bốn</a:t>
            </a:r>
          </a:p>
          <a:p>
            <a:pPr lvl="4"/>
            <a:r>
              <a:rPr lang="vi-VN"/>
              <a:t>Mức năm</a:t>
            </a:r>
          </a:p>
        </p:txBody>
      </p:sp>
      <p:sp>
        <p:nvSpPr>
          <p:cNvPr id="4" name="Chỗ dành sẵn cho Văn bản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Bấm để sửa kiểu văn bản Bản cái</a:t>
            </a:r>
          </a:p>
        </p:txBody>
      </p:sp>
      <p:sp>
        <p:nvSpPr>
          <p:cNvPr id="5" name="Chỗ dành sẵn cho Ngày tháng 4"/>
          <p:cNvSpPr>
            <a:spLocks noGrp="1"/>
          </p:cNvSpPr>
          <p:nvPr>
            <p:ph type="dt" sz="half" idx="10"/>
          </p:nvPr>
        </p:nvSpPr>
        <p:spPr/>
        <p:txBody>
          <a:bodyPr/>
          <a:lstStyle/>
          <a:p>
            <a:fld id="{E287236D-C680-4349-9A96-AEA01B6A4E8F}" type="datetimeFigureOut">
              <a:rPr lang="vi-VN" smtClean="0"/>
              <a:t>23/02/2023</a:t>
            </a:fld>
            <a:endParaRPr lang="vi-VN"/>
          </a:p>
        </p:txBody>
      </p:sp>
      <p:sp>
        <p:nvSpPr>
          <p:cNvPr id="6" name="Chỗ dành sẵn cho Chân trang 5"/>
          <p:cNvSpPr>
            <a:spLocks noGrp="1"/>
          </p:cNvSpPr>
          <p:nvPr>
            <p:ph type="ftr" sz="quarter" idx="11"/>
          </p:nvPr>
        </p:nvSpPr>
        <p:spPr/>
        <p:txBody>
          <a:bodyPr/>
          <a:lstStyle/>
          <a:p>
            <a:endParaRPr lang="vi-VN"/>
          </a:p>
        </p:txBody>
      </p:sp>
      <p:sp>
        <p:nvSpPr>
          <p:cNvPr id="7" name="Chỗ dành sẵn cho Số hiệu Bản chiếu 6"/>
          <p:cNvSpPr>
            <a:spLocks noGrp="1"/>
          </p:cNvSpPr>
          <p:nvPr>
            <p:ph type="sldNum" sz="quarter" idx="12"/>
          </p:nvPr>
        </p:nvSpPr>
        <p:spPr/>
        <p:txBody>
          <a:bodyPr/>
          <a:lstStyle/>
          <a:p>
            <a:fld id="{6A45828D-F580-42DE-B77E-860980F07F32}" type="slidenum">
              <a:rPr lang="vi-VN" smtClean="0"/>
              <a:t>‹#›</a:t>
            </a:fld>
            <a:endParaRPr lang="vi-VN"/>
          </a:p>
        </p:txBody>
      </p:sp>
    </p:spTree>
    <p:extLst>
      <p:ext uri="{BB962C8B-B14F-4D97-AF65-F5344CB8AC3E}">
        <p14:creationId xmlns:p14="http://schemas.microsoft.com/office/powerpoint/2010/main" val="638026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Phụ đề">
    <p:spTree>
      <p:nvGrpSpPr>
        <p:cNvPr id="1" name=""/>
        <p:cNvGrpSpPr/>
        <p:nvPr/>
      </p:nvGrpSpPr>
      <p:grpSpPr>
        <a:xfrm>
          <a:off x="0" y="0"/>
          <a:ext cx="0" cy="0"/>
          <a:chOff x="0" y="0"/>
          <a:chExt cx="0" cy="0"/>
        </a:xfrm>
      </p:grpSpPr>
      <p:sp>
        <p:nvSpPr>
          <p:cNvPr id="2" name="Tiêu đề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p>
        </p:txBody>
      </p:sp>
      <p:sp>
        <p:nvSpPr>
          <p:cNvPr id="3" name="Chỗ dành sẵn cho Hình ảnh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Chỗ dành sẵn cho Văn bản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Bấm để sửa kiểu văn bản Bản cái</a:t>
            </a:r>
          </a:p>
        </p:txBody>
      </p:sp>
      <p:sp>
        <p:nvSpPr>
          <p:cNvPr id="5" name="Chỗ dành sẵn cho Ngày tháng 4"/>
          <p:cNvSpPr>
            <a:spLocks noGrp="1"/>
          </p:cNvSpPr>
          <p:nvPr>
            <p:ph type="dt" sz="half" idx="10"/>
          </p:nvPr>
        </p:nvSpPr>
        <p:spPr/>
        <p:txBody>
          <a:bodyPr/>
          <a:lstStyle/>
          <a:p>
            <a:fld id="{E287236D-C680-4349-9A96-AEA01B6A4E8F}" type="datetimeFigureOut">
              <a:rPr lang="vi-VN" smtClean="0"/>
              <a:t>23/02/2023</a:t>
            </a:fld>
            <a:endParaRPr lang="vi-VN"/>
          </a:p>
        </p:txBody>
      </p:sp>
      <p:sp>
        <p:nvSpPr>
          <p:cNvPr id="6" name="Chỗ dành sẵn cho Chân trang 5"/>
          <p:cNvSpPr>
            <a:spLocks noGrp="1"/>
          </p:cNvSpPr>
          <p:nvPr>
            <p:ph type="ftr" sz="quarter" idx="11"/>
          </p:nvPr>
        </p:nvSpPr>
        <p:spPr/>
        <p:txBody>
          <a:bodyPr/>
          <a:lstStyle/>
          <a:p>
            <a:endParaRPr lang="vi-VN"/>
          </a:p>
        </p:txBody>
      </p:sp>
      <p:sp>
        <p:nvSpPr>
          <p:cNvPr id="7" name="Chỗ dành sẵn cho Số hiệu Bản chiếu 6"/>
          <p:cNvSpPr>
            <a:spLocks noGrp="1"/>
          </p:cNvSpPr>
          <p:nvPr>
            <p:ph type="sldNum" sz="quarter" idx="12"/>
          </p:nvPr>
        </p:nvSpPr>
        <p:spPr/>
        <p:txBody>
          <a:bodyPr/>
          <a:lstStyle/>
          <a:p>
            <a:fld id="{6A45828D-F580-42DE-B77E-860980F07F32}" type="slidenum">
              <a:rPr lang="vi-VN" smtClean="0"/>
              <a:t>‹#›</a:t>
            </a:fld>
            <a:endParaRPr lang="vi-VN"/>
          </a:p>
        </p:txBody>
      </p:sp>
    </p:spTree>
    <p:extLst>
      <p:ext uri="{BB962C8B-B14F-4D97-AF65-F5344CB8AC3E}">
        <p14:creationId xmlns:p14="http://schemas.microsoft.com/office/powerpoint/2010/main" val="3860145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p>
        </p:txBody>
      </p:sp>
      <p:sp>
        <p:nvSpPr>
          <p:cNvPr id="3" name="Chỗ dành sẵn cho Văn bản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Bấm để sửa kiểu văn bản Bản cái</a:t>
            </a:r>
          </a:p>
          <a:p>
            <a:pPr lvl="1"/>
            <a:r>
              <a:rPr lang="vi-VN"/>
              <a:t>Mức hai</a:t>
            </a:r>
          </a:p>
          <a:p>
            <a:pPr lvl="2"/>
            <a:r>
              <a:rPr lang="vi-VN"/>
              <a:t>Mức ba</a:t>
            </a:r>
          </a:p>
          <a:p>
            <a:pPr lvl="3"/>
            <a:r>
              <a:rPr lang="vi-VN"/>
              <a:t>Mức bốn</a:t>
            </a:r>
          </a:p>
          <a:p>
            <a:pPr lvl="4"/>
            <a:r>
              <a:rPr lang="vi-VN"/>
              <a:t>Mức năm</a:t>
            </a:r>
          </a:p>
        </p:txBody>
      </p:sp>
      <p:sp>
        <p:nvSpPr>
          <p:cNvPr id="4" name="Chỗ dành sẵn cho Ngày tháng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87236D-C680-4349-9A96-AEA01B6A4E8F}" type="datetimeFigureOut">
              <a:rPr lang="vi-VN" smtClean="0"/>
              <a:t>23/02/2023</a:t>
            </a:fld>
            <a:endParaRPr lang="vi-VN"/>
          </a:p>
        </p:txBody>
      </p:sp>
      <p:sp>
        <p:nvSpPr>
          <p:cNvPr id="5" name="Chỗ dành sẵn cho Chân trang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Chỗ dành sẵn cho Số hiệu Bản chiế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45828D-F580-42DE-B77E-860980F07F32}" type="slidenum">
              <a:rPr lang="vi-VN" smtClean="0"/>
              <a:t>‹#›</a:t>
            </a:fld>
            <a:endParaRPr lang="vi-VN"/>
          </a:p>
        </p:txBody>
      </p:sp>
    </p:spTree>
    <p:extLst>
      <p:ext uri="{BB962C8B-B14F-4D97-AF65-F5344CB8AC3E}">
        <p14:creationId xmlns:p14="http://schemas.microsoft.com/office/powerpoint/2010/main" val="3336428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êu đề 1"/>
          <p:cNvSpPr>
            <a:spLocks noGrp="1"/>
          </p:cNvSpPr>
          <p:nvPr>
            <p:ph type="ctrTitle"/>
          </p:nvPr>
        </p:nvSpPr>
        <p:spPr>
          <a:xfrm>
            <a:off x="6746628" y="1783959"/>
            <a:ext cx="4645250" cy="2889114"/>
          </a:xfrm>
        </p:spPr>
        <p:txBody>
          <a:bodyPr anchor="b">
            <a:normAutofit/>
          </a:bodyPr>
          <a:lstStyle/>
          <a:p>
            <a:pPr algn="l"/>
            <a:r>
              <a:rPr lang="vi-VN" sz="4700" dirty="0">
                <a:latin typeface="Times New Roman"/>
                <a:cs typeface="Times New Roman"/>
              </a:rPr>
              <a:t>Chào Mừng Các Em Đến Với Tiết Học Ngày Hôm Nay.Lớp </a:t>
            </a:r>
            <a:r>
              <a:rPr lang="vi-VN" sz="4700" dirty="0" smtClean="0">
                <a:latin typeface="Times New Roman"/>
                <a:cs typeface="Times New Roman"/>
              </a:rPr>
              <a:t>7.</a:t>
            </a:r>
            <a:endParaRPr lang="vi-VN" sz="4700" dirty="0">
              <a:latin typeface="Times New Roman"/>
              <a:cs typeface="Times New Roman"/>
            </a:endParaRPr>
          </a:p>
        </p:txBody>
      </p:sp>
      <p:sp>
        <p:nvSpPr>
          <p:cNvPr id="3" name="Tiêu đề phụ 2"/>
          <p:cNvSpPr>
            <a:spLocks noGrp="1"/>
          </p:cNvSpPr>
          <p:nvPr>
            <p:ph type="subTitle" idx="1"/>
          </p:nvPr>
        </p:nvSpPr>
        <p:spPr>
          <a:xfrm>
            <a:off x="6746627" y="4750893"/>
            <a:ext cx="4645250" cy="1147863"/>
          </a:xfrm>
        </p:spPr>
        <p:txBody>
          <a:bodyPr anchor="t">
            <a:normAutofit/>
          </a:bodyPr>
          <a:lstStyle/>
          <a:p>
            <a:pPr algn="l"/>
            <a:r>
              <a:rPr lang="vi-VN" sz="2000" dirty="0">
                <a:latin typeface="Arial"/>
                <a:cs typeface="Arial"/>
              </a:rPr>
              <a:t>2 TIẾT</a:t>
            </a:r>
          </a:p>
          <a:p>
            <a:pPr algn="l"/>
            <a:endParaRPr lang="vi-VN" sz="2000" dirty="0">
              <a:latin typeface="Arial"/>
              <a:cs typeface="Arial"/>
            </a:endParaRPr>
          </a:p>
        </p:txBody>
      </p:sp>
      <p:sp>
        <p:nvSpPr>
          <p:cNvPr id="13" name="Freeform: Shape 8">
            <a:extLst>
              <a:ext uri="{FF2B5EF4-FFF2-40B4-BE49-F238E27FC236}">
                <a16:creationId xmlns:a16="http://schemas.microsoft.com/office/drawing/2014/main" id="{1DB7C82F-AB7E-4F0C-B829-FA1B9C41518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Hình ảnh 4">
            <a:extLst>
              <a:ext uri="{FF2B5EF4-FFF2-40B4-BE49-F238E27FC236}">
                <a16:creationId xmlns:a16="http://schemas.microsoft.com/office/drawing/2014/main" id="{7FAD3FE9-DD1D-7197-9911-1997FBFCE7A1}"/>
              </a:ext>
            </a:extLst>
          </p:cNvPr>
          <p:cNvPicPr>
            <a:picLocks noChangeAspect="1"/>
          </p:cNvPicPr>
          <p:nvPr/>
        </p:nvPicPr>
        <p:blipFill rotWithShape="1">
          <a:blip r:embed="rId2"/>
          <a:srcRect t="4350" b="14028"/>
          <a:stretch/>
        </p:blipFill>
        <p:spPr>
          <a:xfrm>
            <a:off x="20" y="10"/>
            <a:ext cx="6024134" cy="6857990"/>
          </a:xfrm>
          <a:custGeom>
            <a:avLst/>
            <a:gdLst/>
            <a:ahLst/>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p:spPr>
      </p:pic>
    </p:spTree>
    <p:extLst>
      <p:ext uri="{BB962C8B-B14F-4D97-AF65-F5344CB8AC3E}">
        <p14:creationId xmlns:p14="http://schemas.microsoft.com/office/powerpoint/2010/main" val="256792750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hỗ dành sẵn cho Nội dung 2">
            <a:extLst>
              <a:ext uri="{FF2B5EF4-FFF2-40B4-BE49-F238E27FC236}">
                <a16:creationId xmlns:a16="http://schemas.microsoft.com/office/drawing/2014/main" id="{35823BEA-B9E9-B449-8117-FB0363E003E2}"/>
              </a:ext>
            </a:extLst>
          </p:cNvPr>
          <p:cNvSpPr>
            <a:spLocks noGrp="1"/>
          </p:cNvSpPr>
          <p:nvPr>
            <p:ph idx="1"/>
          </p:nvPr>
        </p:nvSpPr>
        <p:spPr>
          <a:xfrm>
            <a:off x="643467" y="1782981"/>
            <a:ext cx="10905066" cy="4393982"/>
          </a:xfrm>
        </p:spPr>
        <p:txBody>
          <a:bodyPr vert="horz" lIns="91440" tIns="45720" rIns="91440" bIns="45720" rtlCol="0">
            <a:normAutofit/>
          </a:bodyPr>
          <a:lstStyle/>
          <a:p>
            <a:r>
              <a:rPr lang="vi-VN" sz="2000" b="1" u="sng">
                <a:latin typeface="Arial"/>
                <a:cs typeface="Arial"/>
              </a:rPr>
              <a:t>b :</a:t>
            </a:r>
            <a:endParaRPr lang="vi-VN" sz="2000"/>
          </a:p>
          <a:p>
            <a:pPr>
              <a:buFont typeface="Calibri" panose="020B0604020202020204" pitchFamily="34" charset="0"/>
              <a:buChar char="-"/>
            </a:pPr>
            <a:r>
              <a:rPr lang="vi-VN" sz="2000">
                <a:latin typeface="Arial"/>
                <a:cs typeface="Arial"/>
              </a:rPr>
              <a:t>Mật độ dân số thấp : 3 người/km vuông .</a:t>
            </a:r>
            <a:endParaRPr lang="vi-VN" sz="2000">
              <a:latin typeface="Arial"/>
              <a:cs typeface="Arial" panose="020B0604020202020204" pitchFamily="34" charset="0"/>
            </a:endParaRPr>
          </a:p>
          <a:p>
            <a:pPr>
              <a:buFont typeface="Calibri" panose="020B0604020202020204" pitchFamily="34" charset="0"/>
              <a:buChar char="-"/>
            </a:pPr>
            <a:r>
              <a:rPr lang="vi-VN" sz="2000">
                <a:latin typeface="Arial"/>
                <a:cs typeface="Arial"/>
              </a:rPr>
              <a:t>Dân cư phân bố không đều : Phân bố tập trung ở khu vực đông nam,thưa thớt ở vùng trung tâm.</a:t>
            </a:r>
          </a:p>
          <a:p>
            <a:pPr>
              <a:buFont typeface="Calibri" panose="020B0604020202020204" pitchFamily="34" charset="0"/>
              <a:buChar char="-"/>
            </a:pPr>
            <a:r>
              <a:rPr lang="vi-VN" sz="2000">
                <a:latin typeface="Arial"/>
                <a:cs typeface="Arial"/>
              </a:rPr>
              <a:t>Mức độ đô thị hóa cao , tỉ lệ dân thành thị chiếm 86%(năm 2020);các đô thị phân bố ở ven biển đông nam.</a:t>
            </a:r>
          </a:p>
          <a:p>
            <a:pPr>
              <a:buFont typeface="Calibri" panose="020B0604020202020204" pitchFamily="34" charset="0"/>
              <a:buChar char="-"/>
            </a:pPr>
            <a:endParaRPr lang="vi-VN" sz="2000">
              <a:latin typeface="Arial"/>
              <a:cs typeface="Arial"/>
            </a:endParaRPr>
          </a:p>
          <a:p>
            <a:endParaRPr lang="vi-VN" sz="2000" b="1" u="sng">
              <a:latin typeface="Arial"/>
              <a:cs typeface="Arial"/>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80448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êu đề 1">
            <a:extLst>
              <a:ext uri="{FF2B5EF4-FFF2-40B4-BE49-F238E27FC236}">
                <a16:creationId xmlns:a16="http://schemas.microsoft.com/office/drawing/2014/main" id="{8C11CC78-9A56-38D4-40E8-9C604D3C6CC4}"/>
              </a:ext>
            </a:extLst>
          </p:cNvPr>
          <p:cNvSpPr>
            <a:spLocks noGrp="1"/>
          </p:cNvSpPr>
          <p:nvPr>
            <p:ph type="title"/>
          </p:nvPr>
        </p:nvSpPr>
        <p:spPr>
          <a:xfrm>
            <a:off x="958506" y="800392"/>
            <a:ext cx="10264697" cy="1212102"/>
          </a:xfrm>
        </p:spPr>
        <p:txBody>
          <a:bodyPr>
            <a:normAutofit/>
          </a:bodyPr>
          <a:lstStyle/>
          <a:p>
            <a:r>
              <a:rPr lang="vi-VN" sz="4000">
                <a:solidFill>
                  <a:srgbClr val="FFFFFF"/>
                </a:solidFill>
                <a:latin typeface="Times New Roman"/>
                <a:cs typeface="Times New Roman"/>
              </a:rPr>
              <a:t>Bài 20 Đặc Điểm Dân Cư , Xã Hội Ô-xtray-li-a</a:t>
            </a:r>
          </a:p>
        </p:txBody>
      </p:sp>
      <p:sp>
        <p:nvSpPr>
          <p:cNvPr id="3" name="Chỗ dành sẵn cho Nội dung 2">
            <a:extLst>
              <a:ext uri="{FF2B5EF4-FFF2-40B4-BE49-F238E27FC236}">
                <a16:creationId xmlns:a16="http://schemas.microsoft.com/office/drawing/2014/main" id="{09E56D27-F727-F528-B919-994567AABB23}"/>
              </a:ext>
            </a:extLst>
          </p:cNvPr>
          <p:cNvSpPr>
            <a:spLocks noGrp="1"/>
          </p:cNvSpPr>
          <p:nvPr>
            <p:ph idx="1"/>
          </p:nvPr>
        </p:nvSpPr>
        <p:spPr>
          <a:xfrm>
            <a:off x="1367624" y="2490436"/>
            <a:ext cx="9708995" cy="3567173"/>
          </a:xfrm>
        </p:spPr>
        <p:txBody>
          <a:bodyPr vert="horz" lIns="91440" tIns="45720" rIns="91440" bIns="45720" rtlCol="0" anchor="ctr">
            <a:normAutofit/>
          </a:bodyPr>
          <a:lstStyle/>
          <a:p>
            <a:r>
              <a:rPr lang="vi-VN" sz="2400" b="1" u="sng" dirty="0">
                <a:latin typeface="Arial"/>
                <a:cs typeface="Arial"/>
              </a:rPr>
              <a:t>2 Lịch sử và văn hóa độc đáo</a:t>
            </a:r>
            <a:endParaRPr lang="en-US" sz="2400" dirty="0">
              <a:ea typeface="+mn-lt"/>
              <a:cs typeface="+mn-lt"/>
            </a:endParaRPr>
          </a:p>
          <a:p>
            <a:r>
              <a:rPr lang="vi-VN" sz="2400" dirty="0">
                <a:latin typeface="Arial"/>
                <a:cs typeface="Arial"/>
              </a:rPr>
              <a:t>Dựa vào hình 20.2 ,hình 20.3 và thông tin trong bài ,em hãy trình  bày :</a:t>
            </a:r>
          </a:p>
          <a:p>
            <a:r>
              <a:rPr lang="vi-VN" sz="2400" dirty="0">
                <a:latin typeface="Arial"/>
                <a:cs typeface="Arial"/>
              </a:rPr>
              <a:t>-Một số sự kiện lịch sử nổi bật của Ô-</a:t>
            </a:r>
            <a:r>
              <a:rPr lang="vi-VN" sz="2400" dirty="0" err="1">
                <a:latin typeface="Arial"/>
                <a:cs typeface="Arial"/>
              </a:rPr>
              <a:t>xtray</a:t>
            </a:r>
            <a:r>
              <a:rPr lang="vi-VN" sz="2400" dirty="0">
                <a:latin typeface="Arial"/>
                <a:cs typeface="Arial"/>
              </a:rPr>
              <a:t>-li-a. </a:t>
            </a:r>
          </a:p>
          <a:p>
            <a:pPr>
              <a:buFont typeface="Calibri" panose="020B0604020202020204" pitchFamily="34" charset="0"/>
              <a:buChar char="-"/>
            </a:pPr>
            <a:r>
              <a:rPr lang="vi-VN" sz="2400" dirty="0">
                <a:latin typeface="Arial"/>
                <a:cs typeface="Arial"/>
              </a:rPr>
              <a:t>Những biểu hiện chon thấy Ô-</a:t>
            </a:r>
            <a:r>
              <a:rPr lang="vi-VN" sz="2400" dirty="0" err="1">
                <a:latin typeface="Arial"/>
                <a:cs typeface="Arial"/>
              </a:rPr>
              <a:t>xtray</a:t>
            </a:r>
            <a:r>
              <a:rPr lang="vi-VN" sz="2400" dirty="0">
                <a:latin typeface="Arial"/>
                <a:cs typeface="Arial"/>
              </a:rPr>
              <a:t>-li-a có nền văn hóa độc đáo </a:t>
            </a:r>
          </a:p>
        </p:txBody>
      </p:sp>
    </p:spTree>
    <p:extLst>
      <p:ext uri="{BB962C8B-B14F-4D97-AF65-F5344CB8AC3E}">
        <p14:creationId xmlns:p14="http://schemas.microsoft.com/office/powerpoint/2010/main" val="2187192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Hình ảnh 4">
            <a:extLst>
              <a:ext uri="{FF2B5EF4-FFF2-40B4-BE49-F238E27FC236}">
                <a16:creationId xmlns:a16="http://schemas.microsoft.com/office/drawing/2014/main" id="{51AF65AC-659F-3D5F-17ED-CD3536E4510E}"/>
              </a:ext>
            </a:extLst>
          </p:cNvPr>
          <p:cNvPicPr>
            <a:picLocks noGrp="1" noChangeAspect="1"/>
          </p:cNvPicPr>
          <p:nvPr>
            <p:ph idx="1"/>
          </p:nvPr>
        </p:nvPicPr>
        <p:blipFill>
          <a:blip r:embed="rId2"/>
          <a:stretch>
            <a:fillRect/>
          </a:stretch>
        </p:blipFill>
        <p:spPr>
          <a:xfrm>
            <a:off x="282920" y="279849"/>
            <a:ext cx="11758681" cy="6239150"/>
          </a:xfrm>
        </p:spPr>
      </p:pic>
    </p:spTree>
    <p:extLst>
      <p:ext uri="{BB962C8B-B14F-4D97-AF65-F5344CB8AC3E}">
        <p14:creationId xmlns:p14="http://schemas.microsoft.com/office/powerpoint/2010/main" val="329417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Hình ảnh 4" descr="Ảnh có chứa văn bản, động vật thân mềm&#10;&#10;Mô tả được tự động tạo">
            <a:extLst>
              <a:ext uri="{FF2B5EF4-FFF2-40B4-BE49-F238E27FC236}">
                <a16:creationId xmlns:a16="http://schemas.microsoft.com/office/drawing/2014/main" id="{6C9A96EC-E5FD-7BD4-809A-70C8EB3D1DAD}"/>
              </a:ext>
            </a:extLst>
          </p:cNvPr>
          <p:cNvPicPr>
            <a:picLocks noGrp="1" noChangeAspect="1"/>
          </p:cNvPicPr>
          <p:nvPr>
            <p:ph idx="1"/>
          </p:nvPr>
        </p:nvPicPr>
        <p:blipFill>
          <a:blip r:embed="rId2"/>
          <a:stretch>
            <a:fillRect/>
          </a:stretch>
        </p:blipFill>
        <p:spPr>
          <a:xfrm>
            <a:off x="245685" y="306577"/>
            <a:ext cx="11589989" cy="6363442"/>
          </a:xfrm>
        </p:spPr>
      </p:pic>
    </p:spTree>
    <p:extLst>
      <p:ext uri="{BB962C8B-B14F-4D97-AF65-F5344CB8AC3E}">
        <p14:creationId xmlns:p14="http://schemas.microsoft.com/office/powerpoint/2010/main" val="3520044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hỗ dành sẵn cho Nội dung 2">
            <a:extLst>
              <a:ext uri="{FF2B5EF4-FFF2-40B4-BE49-F238E27FC236}">
                <a16:creationId xmlns:a16="http://schemas.microsoft.com/office/drawing/2014/main" id="{634F6FEE-768A-C3D6-A4D3-857EB660B9F5}"/>
              </a:ext>
            </a:extLst>
          </p:cNvPr>
          <p:cNvSpPr>
            <a:spLocks noGrp="1"/>
          </p:cNvSpPr>
          <p:nvPr>
            <p:ph idx="1"/>
          </p:nvPr>
        </p:nvSpPr>
        <p:spPr>
          <a:xfrm>
            <a:off x="643467" y="1782981"/>
            <a:ext cx="10905066" cy="4393982"/>
          </a:xfrm>
        </p:spPr>
        <p:txBody>
          <a:bodyPr vert="horz" lIns="91440" tIns="45720" rIns="91440" bIns="45720" rtlCol="0">
            <a:normAutofit/>
          </a:bodyPr>
          <a:lstStyle/>
          <a:p>
            <a:r>
              <a:rPr lang="vi-VN" sz="2000">
                <a:latin typeface="Arial"/>
                <a:cs typeface="Arial"/>
              </a:rPr>
              <a:t>*Các sự kiện lịch sử nổi bật của Ô-xtray-li-a: </a:t>
            </a:r>
          </a:p>
          <a:p>
            <a:pPr>
              <a:buFont typeface="Calibri" panose="020B0604020202020204" pitchFamily="34" charset="0"/>
              <a:buChar char="-"/>
            </a:pPr>
            <a:r>
              <a:rPr lang="vi-VN" sz="2000">
                <a:latin typeface="Arial"/>
                <a:cs typeface="Arial"/>
              </a:rPr>
              <a:t>Cư dân đầu tiên ở Ô-xtray-li-a là người bản địa. </a:t>
            </a:r>
          </a:p>
          <a:p>
            <a:pPr>
              <a:buFont typeface="Calibri" panose="020B0604020202020204" pitchFamily="34" charset="0"/>
              <a:buChar char="-"/>
            </a:pPr>
            <a:r>
              <a:rPr lang="vi-VN" sz="2000">
                <a:latin typeface="Arial"/>
                <a:cs typeface="Arial"/>
              </a:rPr>
              <a:t>Vào thế kỷ XVII người Hà Lan phát hiện ra Ô-xtray-li-a. </a:t>
            </a:r>
          </a:p>
          <a:p>
            <a:pPr>
              <a:buFont typeface="Calibri" panose="020B0604020202020204" pitchFamily="34" charset="0"/>
              <a:buChar char="-"/>
            </a:pPr>
            <a:r>
              <a:rPr lang="vi-VN" sz="2000">
                <a:latin typeface="Arial"/>
                <a:cs typeface="Arial"/>
              </a:rPr>
              <a:t>Sau năm 1770 , chính phủ Anh đã đưa dân đến khai phá và định cư ở Ô-xtray-li-a (người dẫn đầu đoàn người đặt chân đến Ô-xtray-li-a đầu tiên là thuyền trưởng Jamas cook . Sau đó vương quốc Anh đã đưa tù nhân và di dân đến định cư khai phá). </a:t>
            </a:r>
          </a:p>
          <a:p>
            <a:pPr>
              <a:buFont typeface="Calibri" panose="020B0604020202020204" pitchFamily="34" charset="0"/>
              <a:buChar char="-"/>
            </a:pPr>
            <a:r>
              <a:rPr lang="vi-VN" sz="2000">
                <a:latin typeface="Arial"/>
                <a:cs typeface="Arial"/>
              </a:rPr>
              <a:t>Những năm 1850 ,làn sóng di dân đến khai thác vàng .</a:t>
            </a:r>
          </a:p>
          <a:p>
            <a:pPr>
              <a:buFont typeface="Calibri" panose="020B0604020202020204" pitchFamily="34" charset="0"/>
              <a:buChar char="-"/>
            </a:pPr>
            <a:r>
              <a:rPr lang="vi-VN" sz="2000">
                <a:latin typeface="Arial"/>
                <a:cs typeface="Arial"/>
              </a:rPr>
              <a:t>Năm 1901 ,thành lập nhà nước Liên bang Ô-xtray-li-a (tuy nhiên thì mãi đến năm 1960 người dân bản địa mới được công nhận là công dân và hiện nay Ô-xtray-li-a thuộc khối thịnh vượng chung của Anh và Úc).</a:t>
            </a:r>
          </a:p>
          <a:p>
            <a:pPr>
              <a:buFont typeface="Calibri" panose="020B0604020202020204" pitchFamily="34" charset="0"/>
              <a:buChar char="-"/>
            </a:pPr>
            <a:endParaRPr lang="vi-VN" sz="2000">
              <a:latin typeface="Arial"/>
              <a:cs typeface="Arial"/>
            </a:endParaRPr>
          </a:p>
          <a:p>
            <a:pPr>
              <a:buFont typeface="Calibri" panose="020B0604020202020204" pitchFamily="34" charset="0"/>
              <a:buChar char="-"/>
            </a:pPr>
            <a:endParaRPr lang="vi-VN" sz="2000">
              <a:latin typeface="Arial"/>
              <a:cs typeface="Arial"/>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415179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hỗ dành sẵn cho Nội dung 2">
            <a:extLst>
              <a:ext uri="{FF2B5EF4-FFF2-40B4-BE49-F238E27FC236}">
                <a16:creationId xmlns:a16="http://schemas.microsoft.com/office/drawing/2014/main" id="{63F166CE-1B4A-24CD-3550-EA858C380B0E}"/>
              </a:ext>
            </a:extLst>
          </p:cNvPr>
          <p:cNvSpPr>
            <a:spLocks noGrp="1"/>
          </p:cNvSpPr>
          <p:nvPr>
            <p:ph idx="1"/>
          </p:nvPr>
        </p:nvSpPr>
        <p:spPr>
          <a:xfrm>
            <a:off x="643467" y="1782981"/>
            <a:ext cx="10905066" cy="4393982"/>
          </a:xfrm>
        </p:spPr>
        <p:txBody>
          <a:bodyPr vert="horz" lIns="91440" tIns="45720" rIns="91440" bIns="45720" rtlCol="0">
            <a:normAutofit/>
          </a:bodyPr>
          <a:lstStyle/>
          <a:p>
            <a:r>
              <a:rPr lang="vi-VN" sz="2000">
                <a:latin typeface="Arial"/>
                <a:cs typeface="Arial"/>
              </a:rPr>
              <a:t>*Những biểu hiện cho thấy Ô-xtray-li-a có nền văn hóa độc đáo : </a:t>
            </a:r>
          </a:p>
          <a:p>
            <a:r>
              <a:rPr lang="vi-VN" sz="2000">
                <a:latin typeface="Arial"/>
                <a:cs typeface="Arial"/>
              </a:rPr>
              <a:t>-Ô-xtray-li-a là đất nước có nền văn hóa độc đáo nhờ sự kết hợp và hòa trộn văn hóa của những cộng đồng dân cư khác nhau từ di sản văn hóa của các dòng người nhập cư mang đến . </a:t>
            </a:r>
          </a:p>
          <a:p>
            <a:pPr>
              <a:buFont typeface="Calibri" panose="020B0604020202020204" pitchFamily="34" charset="0"/>
              <a:buChar char="-"/>
            </a:pPr>
            <a:r>
              <a:rPr lang="vi-VN" sz="2000">
                <a:latin typeface="Arial"/>
                <a:cs typeface="Arial"/>
              </a:rPr>
              <a:t>Sự đa dạng này thể hiện qua trang phục ,ngôn ngữ ,lễ hội ,cuộc sống,...Ví dụ như lễ hội Ô-va-lây,Lô-ra,đua ngựa mùa xuân,pa-quyn và lễ hội mùa đông. </a:t>
            </a:r>
          </a:p>
          <a:p>
            <a:pPr>
              <a:buFont typeface="Calibri" panose="020B0604020202020204" pitchFamily="34" charset="0"/>
              <a:buChar char="-"/>
            </a:pPr>
            <a:r>
              <a:rPr lang="vi-VN" sz="2000">
                <a:latin typeface="Arial"/>
                <a:cs typeface="Arial"/>
              </a:rPr>
              <a:t>Tiếng Anh là ngôn ngữ chính thức .Ngoài ra còn có hơn 300 loại ngôn ngữ khác được sử dụng trong giao tiếp như tiếng Hoa ,I-ta-li-a,Ả rập,Hy lạp và các ngôn ngữ bản địa .Ô-xtray-li-a còn có hệ thống nhà hát bảo tàng lưu giữa và trình diễn các tác phẩm nhiếp ảnh , điêu khắc và nghệ thuật đặc trưng có giá trị (ví dụ như nhà hát Opera tại xít ni ,..).Những đặc điểm văn hóa của Ô-xtray-li-a mang lại lợi thế cho sự phát triển kinh tế nhưng cũng đặt ra một số vấn đề xã hội cần giải quyết .</a:t>
            </a:r>
          </a:p>
        </p:txBody>
      </p:sp>
      <p:sp>
        <p:nvSpPr>
          <p:cNvPr id="10" name="Rectangle 9">
            <a:extLst>
              <a:ext uri="{FF2B5EF4-FFF2-40B4-BE49-F238E27FC236}">
                <a16:creationId xmlns:a16="http://schemas.microsoft.com/office/drawing/2014/main" id="{2E80C965-DB6D-4F81-9E9E-B027384D0B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042036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4F7EBAE4-9945-4473-9E34-B2C66EA0F03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 name="Content Placeholder 7">
            <a:extLst>
              <a:ext uri="{FF2B5EF4-FFF2-40B4-BE49-F238E27FC236}">
                <a16:creationId xmlns:a16="http://schemas.microsoft.com/office/drawing/2014/main" id="{6D5D8BCD-9034-11F5-8851-197D02019FC0}"/>
              </a:ext>
            </a:extLst>
          </p:cNvPr>
          <p:cNvSpPr>
            <a:spLocks noGrp="1"/>
          </p:cNvSpPr>
          <p:nvPr>
            <p:ph idx="1"/>
          </p:nvPr>
        </p:nvSpPr>
        <p:spPr>
          <a:xfrm>
            <a:off x="838200" y="1825625"/>
            <a:ext cx="5393361" cy="4351338"/>
          </a:xfrm>
        </p:spPr>
        <p:txBody>
          <a:bodyPr vert="horz" lIns="91440" tIns="45720" rIns="91440" bIns="45720" rtlCol="0">
            <a:normAutofit/>
          </a:bodyPr>
          <a:lstStyle/>
          <a:p>
            <a:r>
              <a:rPr lang="en-US" err="1">
                <a:cs typeface="Calibri"/>
              </a:rPr>
              <a:t>Khởi</a:t>
            </a:r>
            <a:r>
              <a:rPr lang="en-US">
                <a:cs typeface="Calibri"/>
              </a:rPr>
              <a:t> </a:t>
            </a:r>
            <a:r>
              <a:rPr lang="en-US" err="1">
                <a:cs typeface="Calibri"/>
              </a:rPr>
              <a:t>nguồn</a:t>
            </a:r>
            <a:r>
              <a:rPr lang="en-US">
                <a:cs typeface="Calibri"/>
              </a:rPr>
              <a:t> </a:t>
            </a:r>
            <a:r>
              <a:rPr lang="en-US" err="1">
                <a:cs typeface="Calibri"/>
              </a:rPr>
              <a:t>từ</a:t>
            </a:r>
            <a:r>
              <a:rPr lang="en-US">
                <a:cs typeface="Calibri"/>
              </a:rPr>
              <a:t> </a:t>
            </a:r>
            <a:r>
              <a:rPr lang="en-US" err="1">
                <a:cs typeface="Calibri"/>
              </a:rPr>
              <a:t>tín</a:t>
            </a:r>
            <a:r>
              <a:rPr lang="en-US">
                <a:cs typeface="Calibri"/>
              </a:rPr>
              <a:t> </a:t>
            </a:r>
            <a:r>
              <a:rPr lang="en-US" err="1">
                <a:cs typeface="Calibri"/>
              </a:rPr>
              <a:t>ngưỡng</a:t>
            </a:r>
            <a:r>
              <a:rPr lang="en-US">
                <a:cs typeface="Calibri"/>
              </a:rPr>
              <a:t> </a:t>
            </a:r>
            <a:r>
              <a:rPr lang="en-US" err="1">
                <a:cs typeface="Calibri"/>
              </a:rPr>
              <a:t>của</a:t>
            </a:r>
            <a:r>
              <a:rPr lang="en-US">
                <a:cs typeface="Calibri"/>
              </a:rPr>
              <a:t> </a:t>
            </a:r>
            <a:r>
              <a:rPr lang="en-US" err="1">
                <a:cs typeface="Calibri"/>
              </a:rPr>
              <a:t>người</a:t>
            </a:r>
            <a:r>
              <a:rPr lang="en-US">
                <a:cs typeface="Calibri"/>
              </a:rPr>
              <a:t> </a:t>
            </a:r>
            <a:r>
              <a:rPr lang="en-US" err="1">
                <a:cs typeface="Calibri"/>
              </a:rPr>
              <a:t>bản</a:t>
            </a:r>
            <a:r>
              <a:rPr lang="en-US">
                <a:cs typeface="Calibri"/>
              </a:rPr>
              <a:t> </a:t>
            </a:r>
            <a:r>
              <a:rPr lang="en-US" err="1">
                <a:cs typeface="Calibri"/>
              </a:rPr>
              <a:t>địa</a:t>
            </a:r>
            <a:r>
              <a:rPr lang="en-US">
                <a:cs typeface="Calibri"/>
              </a:rPr>
              <a:t> ,</a:t>
            </a:r>
            <a:r>
              <a:rPr lang="en-US" err="1">
                <a:cs typeface="Calibri"/>
              </a:rPr>
              <a:t>mặt</a:t>
            </a:r>
            <a:r>
              <a:rPr lang="en-US">
                <a:cs typeface="Calibri"/>
              </a:rPr>
              <a:t> </a:t>
            </a:r>
            <a:r>
              <a:rPr lang="en-US" err="1">
                <a:cs typeface="Calibri"/>
              </a:rPr>
              <a:t>nạ</a:t>
            </a:r>
            <a:r>
              <a:rPr lang="en-US">
                <a:cs typeface="Calibri"/>
              </a:rPr>
              <a:t> </a:t>
            </a:r>
            <a:r>
              <a:rPr lang="en-US" err="1">
                <a:cs typeface="Calibri"/>
              </a:rPr>
              <a:t>vùng</a:t>
            </a:r>
            <a:r>
              <a:rPr lang="en-US">
                <a:cs typeface="Calibri"/>
              </a:rPr>
              <a:t> </a:t>
            </a:r>
            <a:r>
              <a:rPr lang="en-US" err="1">
                <a:cs typeface="Calibri"/>
              </a:rPr>
              <a:t>eo</a:t>
            </a:r>
            <a:r>
              <a:rPr lang="en-US">
                <a:cs typeface="Calibri"/>
              </a:rPr>
              <a:t> </a:t>
            </a:r>
            <a:r>
              <a:rPr lang="en-US" err="1">
                <a:cs typeface="Calibri"/>
              </a:rPr>
              <a:t>biển</a:t>
            </a:r>
            <a:r>
              <a:rPr lang="en-US">
                <a:cs typeface="Calibri"/>
              </a:rPr>
              <a:t> Tô-</a:t>
            </a:r>
            <a:r>
              <a:rPr lang="en-US" err="1">
                <a:cs typeface="Calibri"/>
              </a:rPr>
              <a:t>rét</a:t>
            </a:r>
            <a:r>
              <a:rPr lang="en-US">
                <a:cs typeface="Calibri"/>
              </a:rPr>
              <a:t>...(</a:t>
            </a:r>
            <a:r>
              <a:rPr lang="en-US" err="1">
                <a:cs typeface="Calibri"/>
              </a:rPr>
              <a:t>Sách</a:t>
            </a:r>
            <a:r>
              <a:rPr lang="en-US">
                <a:cs typeface="Calibri"/>
              </a:rPr>
              <a:t> </a:t>
            </a:r>
            <a:r>
              <a:rPr lang="en-US" err="1">
                <a:cs typeface="Calibri"/>
              </a:rPr>
              <a:t>giáo</a:t>
            </a:r>
            <a:r>
              <a:rPr lang="en-US">
                <a:cs typeface="Calibri"/>
              </a:rPr>
              <a:t> khoa </a:t>
            </a:r>
            <a:r>
              <a:rPr lang="en-US" err="1">
                <a:cs typeface="Calibri"/>
              </a:rPr>
              <a:t>trang</a:t>
            </a:r>
            <a:r>
              <a:rPr lang="en-US">
                <a:cs typeface="Calibri"/>
              </a:rPr>
              <a:t> 169)</a:t>
            </a:r>
          </a:p>
        </p:txBody>
      </p:sp>
      <p:pic>
        <p:nvPicPr>
          <p:cNvPr id="4" name="Hình ảnh 4" descr="Ảnh có chứa văn bản, cây, ngoài trời&#10;&#10;Mô tả được tự động tạo">
            <a:extLst>
              <a:ext uri="{FF2B5EF4-FFF2-40B4-BE49-F238E27FC236}">
                <a16:creationId xmlns:a16="http://schemas.microsoft.com/office/drawing/2014/main" id="{2DB0A55B-8E6E-1001-F0AD-6EA85FED3724}"/>
              </a:ext>
            </a:extLst>
          </p:cNvPr>
          <p:cNvPicPr>
            <a:picLocks noChangeAspect="1"/>
          </p:cNvPicPr>
          <p:nvPr/>
        </p:nvPicPr>
        <p:blipFill rotWithShape="1">
          <a:blip r:embed="rId2"/>
          <a:srcRect l="21907" r="11105" b="-1"/>
          <a:stretch/>
        </p:blipFill>
        <p:spPr>
          <a:xfrm>
            <a:off x="6374920" y="758514"/>
            <a:ext cx="5122238" cy="5122238"/>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25" name="!!Arc">
            <a:extLst>
              <a:ext uri="{FF2B5EF4-FFF2-40B4-BE49-F238E27FC236}">
                <a16:creationId xmlns:a16="http://schemas.microsoft.com/office/drawing/2014/main" id="{70BEB1E7-2F88-40BC-B73D-42E5B6F80BF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261882" y="687822"/>
            <a:ext cx="5471147" cy="5471147"/>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7" name="!!Oval">
            <a:extLst>
              <a:ext uri="{FF2B5EF4-FFF2-40B4-BE49-F238E27FC236}">
                <a16:creationId xmlns:a16="http://schemas.microsoft.com/office/drawing/2014/main" id="{A7B99495-F43F-4D80-A44F-2CB4764EB90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48561" y="921125"/>
            <a:ext cx="791021" cy="76956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0277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hỗ dành sẵn cho Nội dung 2">
            <a:extLst>
              <a:ext uri="{FF2B5EF4-FFF2-40B4-BE49-F238E27FC236}">
                <a16:creationId xmlns:a16="http://schemas.microsoft.com/office/drawing/2014/main" id="{9FDD4BC5-CE39-1208-A606-F6C73C8A7180}"/>
              </a:ext>
            </a:extLst>
          </p:cNvPr>
          <p:cNvSpPr>
            <a:spLocks noGrp="1"/>
          </p:cNvSpPr>
          <p:nvPr>
            <p:ph idx="1"/>
          </p:nvPr>
        </p:nvSpPr>
        <p:spPr>
          <a:xfrm>
            <a:off x="643467" y="1782981"/>
            <a:ext cx="10905066" cy="4393982"/>
          </a:xfrm>
        </p:spPr>
        <p:txBody>
          <a:bodyPr vert="horz" lIns="91440" tIns="45720" rIns="91440" bIns="45720" rtlCol="0">
            <a:normAutofit/>
          </a:bodyPr>
          <a:lstStyle/>
          <a:p>
            <a:r>
              <a:rPr lang="vi-VN" sz="2000" b="1" u="sng">
                <a:latin typeface="Arial"/>
                <a:cs typeface="Arial"/>
              </a:rPr>
              <a:t>2 Lịch sử và văn hóa độc đáo</a:t>
            </a:r>
            <a:endParaRPr lang="en-US" sz="2000">
              <a:ea typeface="+mn-lt"/>
              <a:cs typeface="+mn-lt"/>
            </a:endParaRPr>
          </a:p>
          <a:p>
            <a:r>
              <a:rPr lang="vi-VN" sz="2000" b="1" u="sng">
                <a:latin typeface="Arial"/>
                <a:ea typeface="+mn-lt"/>
                <a:cs typeface="Arial"/>
              </a:rPr>
              <a:t>*Nội dung ghi bài:</a:t>
            </a:r>
            <a:endParaRPr lang="en-US" sz="2000">
              <a:ea typeface="+mn-lt"/>
              <a:cs typeface="+mn-lt"/>
            </a:endParaRPr>
          </a:p>
          <a:p>
            <a:r>
              <a:rPr lang="vi-VN" sz="2000">
                <a:latin typeface="Arial"/>
                <a:ea typeface="+mn-lt"/>
                <a:cs typeface="Arial"/>
              </a:rPr>
              <a:t>-Ô-xtray-li-a có nền văn hóa lâu đời và độc đáo kết hợp văn hóa lâu đời của cộng đồng thổ dân và văn hóa của người nhập cư .</a:t>
            </a:r>
          </a:p>
          <a:p>
            <a:pPr>
              <a:buFont typeface="Calibri" panose="020B0604020202020204" pitchFamily="34" charset="0"/>
              <a:buChar char="-"/>
            </a:pPr>
            <a:r>
              <a:rPr lang="vi-VN" sz="2000">
                <a:latin typeface="Arial"/>
                <a:cs typeface="Arial"/>
              </a:rPr>
              <a:t>Nền văn hóa bản địa vẫn được bảo tồn bản sắc với các lễ hội như: Ô-va-lâ.lây,Lô-ra,…</a:t>
            </a:r>
          </a:p>
          <a:p>
            <a:pPr>
              <a:buFont typeface="Calibri" panose="020B0604020202020204" pitchFamily="34" charset="0"/>
              <a:buChar char="-"/>
            </a:pPr>
            <a:r>
              <a:rPr lang="vi-VN" sz="2000">
                <a:latin typeface="Arial"/>
                <a:cs typeface="Arial"/>
              </a:rPr>
              <a:t>Ngôn ngữ : Tiếng Anh là ngôn ngữ chính thức , ngoài ra còn có kh</a:t>
            </a:r>
          </a:p>
          <a:p>
            <a:pPr>
              <a:buFont typeface="Calibri" panose="020B0604020202020204" pitchFamily="34" charset="0"/>
              <a:buChar char="-"/>
            </a:pPr>
            <a:r>
              <a:rPr lang="vi-VN" sz="2000">
                <a:latin typeface="Arial"/>
                <a:cs typeface="Arial"/>
              </a:rPr>
              <a:t>Ô-xtray-li-a là quốc gia có hệ thống nhà hát , bảo tàng lưu giữ và trình diễn các tác phẩm điêu khắc ,tranh vẽ và nghệ thuật đặc trưng có giá tri</a:t>
            </a:r>
          </a:p>
          <a:p>
            <a:pPr>
              <a:buFont typeface="Calibri" panose="020B0604020202020204" pitchFamily="34" charset="0"/>
              <a:buChar char="-"/>
            </a:pPr>
            <a:endParaRPr lang="vi-VN" sz="2000">
              <a:latin typeface="Arial"/>
              <a:cs typeface="Arial"/>
            </a:endParaRPr>
          </a:p>
          <a:p>
            <a:pPr>
              <a:buFont typeface="Calibri" panose="020B0604020202020204" pitchFamily="34" charset="0"/>
              <a:buChar char="-"/>
            </a:pPr>
            <a:endParaRPr lang="vi-VN" sz="2000">
              <a:latin typeface="Arial"/>
              <a:cs typeface="Arial"/>
            </a:endParaRPr>
          </a:p>
          <a:p>
            <a:endParaRPr lang="vi-VN" sz="2000">
              <a:latin typeface="Arial"/>
              <a:cs typeface="Arial"/>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807857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c 20">
            <a:extLst>
              <a:ext uri="{FF2B5EF4-FFF2-40B4-BE49-F238E27FC236}">
                <a16:creationId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hỗ dành sẵn cho Nội dung 2">
            <a:extLst>
              <a:ext uri="{FF2B5EF4-FFF2-40B4-BE49-F238E27FC236}">
                <a16:creationId xmlns:a16="http://schemas.microsoft.com/office/drawing/2014/main" id="{5585E185-717B-EDB6-D48F-B634B75FF390}"/>
              </a:ext>
            </a:extLst>
          </p:cNvPr>
          <p:cNvSpPr>
            <a:spLocks noGrp="1"/>
          </p:cNvSpPr>
          <p:nvPr>
            <p:ph idx="1"/>
          </p:nvPr>
        </p:nvSpPr>
        <p:spPr>
          <a:xfrm>
            <a:off x="4447308" y="591344"/>
            <a:ext cx="6906491" cy="5585619"/>
          </a:xfrm>
        </p:spPr>
        <p:txBody>
          <a:bodyPr vert="horz" lIns="91440" tIns="45720" rIns="91440" bIns="45720" rtlCol="0" anchor="ctr">
            <a:normAutofit/>
          </a:bodyPr>
          <a:lstStyle/>
          <a:p>
            <a:endParaRPr lang="vi-VN">
              <a:cs typeface="Arial" panose="020B0604020202020204" pitchFamily="34" charset="0"/>
            </a:endParaRPr>
          </a:p>
          <a:p>
            <a:endParaRPr lang="vi-VN">
              <a:latin typeface="Arial"/>
              <a:cs typeface="Arial" panose="020B0604020202020204" pitchFamily="34" charset="0"/>
            </a:endParaRPr>
          </a:p>
          <a:p>
            <a:endParaRPr lang="vi-VN">
              <a:latin typeface="Arial"/>
              <a:cs typeface="Arial" panose="020B0604020202020204" pitchFamily="34" charset="0"/>
            </a:endParaRPr>
          </a:p>
          <a:p>
            <a:endParaRPr lang="vi-VN">
              <a:latin typeface="Arial"/>
              <a:cs typeface="Arial" panose="020B0604020202020204" pitchFamily="34" charset="0"/>
            </a:endParaRPr>
          </a:p>
          <a:p>
            <a:endParaRPr lang="vi-VN">
              <a:latin typeface="Arial"/>
              <a:cs typeface="Arial" panose="020B0604020202020204" pitchFamily="34" charset="0"/>
            </a:endParaRPr>
          </a:p>
          <a:p>
            <a:r>
              <a:rPr lang="vi-VN" dirty="0">
                <a:latin typeface="Arial"/>
                <a:cs typeface="Arial"/>
              </a:rPr>
              <a:t>TIẾT HỌC ĐÃ KẾT THÚC.CẢM ƠN CÁC EM ĐÃ LẮNG NGHE NHÉ!</a:t>
            </a:r>
            <a:endParaRPr lang="vi-VN">
              <a:latin typeface="Arial"/>
              <a:cs typeface="Arial" panose="020B0604020202020204" pitchFamily="34" charset="0"/>
            </a:endParaRPr>
          </a:p>
        </p:txBody>
      </p:sp>
    </p:spTree>
    <p:extLst>
      <p:ext uri="{BB962C8B-B14F-4D97-AF65-F5344CB8AC3E}">
        <p14:creationId xmlns:p14="http://schemas.microsoft.com/office/powerpoint/2010/main" val="287910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7">
            <a:extLst>
              <a:ext uri="{FF2B5EF4-FFF2-40B4-BE49-F238E27FC236}">
                <a16:creationId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9">
            <a:extLst>
              <a:ext uri="{FF2B5EF4-FFF2-40B4-BE49-F238E27FC236}">
                <a16:creationId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êu đề 1">
            <a:extLst>
              <a:ext uri="{FF2B5EF4-FFF2-40B4-BE49-F238E27FC236}">
                <a16:creationId xmlns:a16="http://schemas.microsoft.com/office/drawing/2014/main" id="{1A683FEE-6D4B-03D9-F60F-24ACDABA03BE}"/>
              </a:ext>
            </a:extLst>
          </p:cNvPr>
          <p:cNvSpPr>
            <a:spLocks noGrp="1"/>
          </p:cNvSpPr>
          <p:nvPr>
            <p:ph type="title"/>
          </p:nvPr>
        </p:nvSpPr>
        <p:spPr>
          <a:xfrm>
            <a:off x="686834" y="1153572"/>
            <a:ext cx="3200400" cy="4461163"/>
          </a:xfrm>
        </p:spPr>
        <p:txBody>
          <a:bodyPr>
            <a:normAutofit/>
          </a:bodyPr>
          <a:lstStyle/>
          <a:p>
            <a:r>
              <a:rPr lang="vi-VN">
                <a:solidFill>
                  <a:srgbClr val="FFFFFF"/>
                </a:solidFill>
                <a:latin typeface="Times New Roman"/>
                <a:cs typeface="Times New Roman"/>
              </a:rPr>
              <a:t>Bài 20: Đặc Điểm Dân Cư , Xã Hội Ô-trây-li-a</a:t>
            </a:r>
            <a:endParaRPr lang="vi-VN">
              <a:solidFill>
                <a:srgbClr val="FFFFFF"/>
              </a:solidFill>
              <a:latin typeface="Times New Roman"/>
              <a:ea typeface="+mj-lt"/>
              <a:cs typeface="Times New Roman"/>
            </a:endParaRPr>
          </a:p>
          <a:p>
            <a:r>
              <a:rPr lang="vi-VN">
                <a:solidFill>
                  <a:srgbClr val="FFFFFF"/>
                </a:solidFill>
                <a:latin typeface="Times New Roman"/>
                <a:cs typeface="Times New Roman"/>
              </a:rPr>
              <a:t> </a:t>
            </a:r>
            <a:br>
              <a:rPr lang="vi-VN">
                <a:solidFill>
                  <a:srgbClr val="FFFFFF"/>
                </a:solidFill>
                <a:latin typeface="Times New Roman"/>
                <a:cs typeface="Times New Roman"/>
              </a:rPr>
            </a:br>
            <a:endParaRPr lang="vi-VN">
              <a:solidFill>
                <a:srgbClr val="FFFFFF"/>
              </a:solidFill>
              <a:latin typeface="Times New Roman"/>
              <a:cs typeface="Times New Roman"/>
            </a:endParaRPr>
          </a:p>
        </p:txBody>
      </p:sp>
      <p:sp>
        <p:nvSpPr>
          <p:cNvPr id="32" name="Arc 11">
            <a:extLst>
              <a:ext uri="{FF2B5EF4-FFF2-40B4-BE49-F238E27FC236}">
                <a16:creationId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hỗ dành sẵn cho Nội dung 2">
            <a:extLst>
              <a:ext uri="{FF2B5EF4-FFF2-40B4-BE49-F238E27FC236}">
                <a16:creationId xmlns:a16="http://schemas.microsoft.com/office/drawing/2014/main" id="{03E33C50-6DF6-C421-80E4-CF869AB8C08D}"/>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vi-VN" b="1" dirty="0">
                <a:latin typeface="Arial"/>
                <a:cs typeface="Arial"/>
              </a:rPr>
              <a:t>*Nội dung bài </a:t>
            </a:r>
            <a:r>
              <a:rPr lang="vi-VN" b="1" dirty="0" err="1">
                <a:latin typeface="Arial"/>
                <a:cs typeface="Arial"/>
              </a:rPr>
              <a:t>học,bao</a:t>
            </a:r>
            <a:r>
              <a:rPr lang="vi-VN" b="1" dirty="0">
                <a:latin typeface="Arial"/>
                <a:cs typeface="Arial"/>
              </a:rPr>
              <a:t> gồm: </a:t>
            </a:r>
            <a:endParaRPr lang="vi-VN" b="1" dirty="0">
              <a:latin typeface="Arial" panose="020B0604020202020204" pitchFamily="34" charset="0"/>
              <a:cs typeface="Arial" panose="020B0604020202020204" pitchFamily="34" charset="0"/>
            </a:endParaRPr>
          </a:p>
          <a:p>
            <a:r>
              <a:rPr lang="vi-VN" b="1" u="sng" dirty="0">
                <a:latin typeface="Arial"/>
                <a:cs typeface="Arial"/>
              </a:rPr>
              <a:t>1 Đặc điểm dân cư </a:t>
            </a:r>
          </a:p>
          <a:p>
            <a:r>
              <a:rPr lang="vi-VN" b="1" u="sng" dirty="0">
                <a:latin typeface="Arial"/>
                <a:cs typeface="Arial"/>
              </a:rPr>
              <a:t>2 Lịch sử và văn hóa độc đáo</a:t>
            </a:r>
          </a:p>
          <a:p>
            <a:endParaRPr lang="vi-VN" dirty="0">
              <a:latin typeface="Arial"/>
              <a:cs typeface="Arial"/>
            </a:endParaRPr>
          </a:p>
        </p:txBody>
      </p:sp>
    </p:spTree>
    <p:extLst>
      <p:ext uri="{BB962C8B-B14F-4D97-AF65-F5344CB8AC3E}">
        <p14:creationId xmlns:p14="http://schemas.microsoft.com/office/powerpoint/2010/main" val="2569434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êu đề 1">
            <a:extLst>
              <a:ext uri="{FF2B5EF4-FFF2-40B4-BE49-F238E27FC236}">
                <a16:creationId xmlns:a16="http://schemas.microsoft.com/office/drawing/2014/main" id="{D8D20F68-2442-48C8-E337-4E1B975C0940}"/>
              </a:ext>
            </a:extLst>
          </p:cNvPr>
          <p:cNvSpPr>
            <a:spLocks noGrp="1"/>
          </p:cNvSpPr>
          <p:nvPr>
            <p:ph type="title"/>
          </p:nvPr>
        </p:nvSpPr>
        <p:spPr>
          <a:xfrm>
            <a:off x="958506" y="800392"/>
            <a:ext cx="10264697" cy="1212102"/>
          </a:xfrm>
        </p:spPr>
        <p:txBody>
          <a:bodyPr>
            <a:normAutofit/>
          </a:bodyPr>
          <a:lstStyle/>
          <a:p>
            <a:r>
              <a:rPr lang="vi-VN" sz="4000" b="0" i="0" u="none" strike="noStrike">
                <a:solidFill>
                  <a:srgbClr val="FFFFFF"/>
                </a:solidFill>
                <a:latin typeface="Times New Roman"/>
                <a:ea typeface="Times New Roman"/>
                <a:cs typeface="Times New Roman"/>
              </a:rPr>
              <a:t>Bài 20: Đặc Điểm Dân Cư , Xã Hội </a:t>
            </a:r>
            <a:r>
              <a:rPr lang="vi-VN" sz="4000">
                <a:solidFill>
                  <a:srgbClr val="FFFFFF"/>
                </a:solidFill>
                <a:latin typeface="Times New Roman"/>
                <a:cs typeface="Times New Roman"/>
              </a:rPr>
              <a:t>Ô-trây-li-a</a:t>
            </a:r>
            <a:endParaRPr lang="vi-VN" sz="4000">
              <a:solidFill>
                <a:srgbClr val="FFFFFF"/>
              </a:solidFill>
              <a:latin typeface="Times New Roman"/>
              <a:ea typeface="+mj-lt"/>
              <a:cs typeface="Times New Roman"/>
            </a:endParaRPr>
          </a:p>
          <a:p>
            <a:r>
              <a:rPr lang="vi-VN" sz="4000" b="0" i="0">
                <a:solidFill>
                  <a:srgbClr val="FFFFFF"/>
                </a:solidFill>
                <a:latin typeface="Times New Roman"/>
                <a:ea typeface="Times New Roman"/>
                <a:cs typeface="Times New Roman"/>
              </a:rPr>
              <a:t>​</a:t>
            </a:r>
            <a:endParaRPr lang="vi-VN" sz="4000">
              <a:solidFill>
                <a:srgbClr val="FFFFFF"/>
              </a:solidFill>
              <a:latin typeface="Times New Roman"/>
              <a:cs typeface="Times New Roman"/>
            </a:endParaRPr>
          </a:p>
        </p:txBody>
      </p:sp>
      <p:sp>
        <p:nvSpPr>
          <p:cNvPr id="3" name="Chỗ dành sẵn cho Nội dung 2">
            <a:extLst>
              <a:ext uri="{FF2B5EF4-FFF2-40B4-BE49-F238E27FC236}">
                <a16:creationId xmlns:a16="http://schemas.microsoft.com/office/drawing/2014/main" id="{EB6B3048-70F8-F503-F164-0A92EEE7AF08}"/>
              </a:ext>
            </a:extLst>
          </p:cNvPr>
          <p:cNvSpPr>
            <a:spLocks noGrp="1"/>
          </p:cNvSpPr>
          <p:nvPr>
            <p:ph idx="1"/>
          </p:nvPr>
        </p:nvSpPr>
        <p:spPr>
          <a:xfrm>
            <a:off x="1367624" y="2490436"/>
            <a:ext cx="9708995" cy="3567173"/>
          </a:xfrm>
        </p:spPr>
        <p:txBody>
          <a:bodyPr vert="horz" lIns="91440" tIns="45720" rIns="91440" bIns="45720" rtlCol="0" anchor="ctr">
            <a:normAutofit/>
          </a:bodyPr>
          <a:lstStyle/>
          <a:p>
            <a:r>
              <a:rPr lang="vi-VN" sz="2400" u="sng">
                <a:latin typeface="Times New Roman"/>
                <a:cs typeface="Arial"/>
              </a:rPr>
              <a:t>1 Đặc điểm dân cư </a:t>
            </a:r>
          </a:p>
          <a:p>
            <a:r>
              <a:rPr lang="vi-VN" sz="2400" i="1" u="sng">
                <a:latin typeface="Times New Roman"/>
                <a:cs typeface="Arial"/>
              </a:rPr>
              <a:t>a Quy mô, gia tăng và cơ cấu dân số: </a:t>
            </a:r>
            <a:endParaRPr lang="vi-VN" sz="2400">
              <a:latin typeface="Arial"/>
              <a:cs typeface="Arial" panose="020B0604020202020204" pitchFamily="34" charset="0"/>
            </a:endParaRPr>
          </a:p>
          <a:p>
            <a:r>
              <a:rPr lang="vi-VN" sz="2400">
                <a:latin typeface="Times New Roman"/>
                <a:cs typeface="Times New Roman"/>
              </a:rPr>
              <a:t>Dựa vào bảng số liệu và thông tin trong bài ,em hãy: </a:t>
            </a:r>
          </a:p>
          <a:p>
            <a:r>
              <a:rPr lang="vi-VN" sz="2400">
                <a:latin typeface="Times New Roman"/>
                <a:cs typeface="Times New Roman"/>
              </a:rPr>
              <a:t>Nhận xét quy mô và sự gia tăng dân số Ô-trây-li-a, giai đoạn 2000-2020 </a:t>
            </a:r>
          </a:p>
          <a:p>
            <a:pPr>
              <a:buFont typeface="Calibri" panose="020B0604020202020204" pitchFamily="34" charset="0"/>
              <a:buChar char="-"/>
            </a:pPr>
            <a:r>
              <a:rPr lang="vi-VN" sz="2400">
                <a:latin typeface="Times New Roman"/>
                <a:cs typeface="Times New Roman"/>
              </a:rPr>
              <a:t>Trình bày cơ cấu dân số theo nhóm tuổi của Ô-trây-li-a</a:t>
            </a:r>
          </a:p>
        </p:txBody>
      </p:sp>
    </p:spTree>
    <p:extLst>
      <p:ext uri="{BB962C8B-B14F-4D97-AF65-F5344CB8AC3E}">
        <p14:creationId xmlns:p14="http://schemas.microsoft.com/office/powerpoint/2010/main" val="769398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5316D-ED2F-4F89-B4B4-8D9240B1A34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êu đề 1">
            <a:extLst>
              <a:ext uri="{FF2B5EF4-FFF2-40B4-BE49-F238E27FC236}">
                <a16:creationId xmlns:a16="http://schemas.microsoft.com/office/drawing/2014/main" id="{774706AA-061A-86AF-DC7E-191A3BE3D00B}"/>
              </a:ext>
            </a:extLst>
          </p:cNvPr>
          <p:cNvSpPr>
            <a:spLocks noGrp="1"/>
          </p:cNvSpPr>
          <p:nvPr>
            <p:ph type="title"/>
          </p:nvPr>
        </p:nvSpPr>
        <p:spPr>
          <a:xfrm>
            <a:off x="694510" y="1487272"/>
            <a:ext cx="2743200" cy="2743200"/>
          </a:xfrm>
          <a:prstGeom prst="ellipse">
            <a:avLst/>
          </a:prstGeom>
          <a:solidFill>
            <a:srgbClr val="262626"/>
          </a:solidFill>
          <a:ln w="174625" cmpd="thinThick">
            <a:solidFill>
              <a:srgbClr val="262626"/>
            </a:solidFill>
          </a:ln>
        </p:spPr>
        <p:txBody>
          <a:bodyPr>
            <a:normAutofit/>
          </a:bodyPr>
          <a:lstStyle/>
          <a:p>
            <a:pPr algn="ctr"/>
            <a:r>
              <a:rPr lang="vi-VN" sz="2600">
                <a:solidFill>
                  <a:srgbClr val="FFFFFF"/>
                </a:solidFill>
                <a:latin typeface="Times New Roman"/>
                <a:cs typeface="Times New Roman"/>
              </a:rPr>
              <a:t>Bài 20 Đặc Điểm Dân Cư , Xã Hội Ô-trây-li-a</a:t>
            </a:r>
          </a:p>
          <a:p>
            <a:pPr algn="ctr"/>
            <a:endParaRPr lang="vi-VN" sz="2600">
              <a:solidFill>
                <a:srgbClr val="FFFFFF"/>
              </a:solidFill>
              <a:latin typeface="Times New Roman"/>
              <a:cs typeface="Times New Roman"/>
            </a:endParaRPr>
          </a:p>
        </p:txBody>
      </p:sp>
      <p:pic>
        <p:nvPicPr>
          <p:cNvPr id="4" name="Hình ảnh 4" descr="Ảnh có chứa văn bản, biên lai, ảnh chụp màn hình&#10;&#10;Mô tả được tự động tạo">
            <a:extLst>
              <a:ext uri="{FF2B5EF4-FFF2-40B4-BE49-F238E27FC236}">
                <a16:creationId xmlns:a16="http://schemas.microsoft.com/office/drawing/2014/main" id="{5D344AC3-1095-E042-BE14-CCE4A68AE04A}"/>
              </a:ext>
            </a:extLst>
          </p:cNvPr>
          <p:cNvPicPr>
            <a:picLocks noChangeAspect="1"/>
          </p:cNvPicPr>
          <p:nvPr/>
        </p:nvPicPr>
        <p:blipFill>
          <a:blip r:embed="rId2"/>
          <a:stretch>
            <a:fillRect/>
          </a:stretch>
        </p:blipFill>
        <p:spPr>
          <a:xfrm>
            <a:off x="4038600" y="1384370"/>
            <a:ext cx="7188199" cy="2949004"/>
          </a:xfrm>
          <a:prstGeom prst="rect">
            <a:avLst/>
          </a:prstGeom>
        </p:spPr>
      </p:pic>
      <p:sp>
        <p:nvSpPr>
          <p:cNvPr id="3" name="Chỗ dành sẵn cho Nội dung 2">
            <a:extLst>
              <a:ext uri="{FF2B5EF4-FFF2-40B4-BE49-F238E27FC236}">
                <a16:creationId xmlns:a16="http://schemas.microsoft.com/office/drawing/2014/main" id="{5730D704-0BE3-0337-8A56-08BFD85A462A}"/>
              </a:ext>
            </a:extLst>
          </p:cNvPr>
          <p:cNvSpPr>
            <a:spLocks noGrp="1"/>
          </p:cNvSpPr>
          <p:nvPr>
            <p:ph idx="1"/>
          </p:nvPr>
        </p:nvSpPr>
        <p:spPr>
          <a:xfrm>
            <a:off x="4038600" y="4884873"/>
            <a:ext cx="7188199" cy="1292090"/>
          </a:xfrm>
        </p:spPr>
        <p:txBody>
          <a:bodyPr vert="horz" lIns="91440" tIns="45720" rIns="91440" bIns="45720" rtlCol="0">
            <a:normAutofit/>
          </a:bodyPr>
          <a:lstStyle/>
          <a:p>
            <a:r>
              <a:rPr lang="vi-VN" sz="1800" b="1">
                <a:latin typeface="Arial"/>
                <a:cs typeface="Arial"/>
              </a:rPr>
              <a:t>*</a:t>
            </a:r>
          </a:p>
        </p:txBody>
      </p:sp>
    </p:spTree>
    <p:extLst>
      <p:ext uri="{BB962C8B-B14F-4D97-AF65-F5344CB8AC3E}">
        <p14:creationId xmlns:p14="http://schemas.microsoft.com/office/powerpoint/2010/main" val="3322596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25">
            <a:extLst>
              <a:ext uri="{FF2B5EF4-FFF2-40B4-BE49-F238E27FC236}">
                <a16:creationId xmlns:a16="http://schemas.microsoft.com/office/drawing/2014/main" id="{70DFC902-7D23-471A-B557-B6B6917D7A0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êu đề 1">
            <a:extLst>
              <a:ext uri="{FF2B5EF4-FFF2-40B4-BE49-F238E27FC236}">
                <a16:creationId xmlns:a16="http://schemas.microsoft.com/office/drawing/2014/main" id="{AC827315-41A3-23DC-7F9C-90EEE602C706}"/>
              </a:ext>
            </a:extLst>
          </p:cNvPr>
          <p:cNvSpPr>
            <a:spLocks noGrp="1"/>
          </p:cNvSpPr>
          <p:nvPr>
            <p:ph type="title"/>
          </p:nvPr>
        </p:nvSpPr>
        <p:spPr>
          <a:xfrm>
            <a:off x="1156851" y="637762"/>
            <a:ext cx="9888496" cy="900131"/>
          </a:xfrm>
        </p:spPr>
        <p:txBody>
          <a:bodyPr anchor="t">
            <a:normAutofit/>
          </a:bodyPr>
          <a:lstStyle/>
          <a:p>
            <a:r>
              <a:rPr lang="vi-VN" sz="3700">
                <a:solidFill>
                  <a:schemeClr val="bg1"/>
                </a:solidFill>
                <a:latin typeface="Times New Roman"/>
                <a:cs typeface="Times New Roman"/>
              </a:rPr>
              <a:t>Bài 20 Đặc Điểm Dân Cư , Xã Hội Ô-Xtray-Li-A</a:t>
            </a:r>
          </a:p>
        </p:txBody>
      </p:sp>
      <p:sp>
        <p:nvSpPr>
          <p:cNvPr id="33" name="Rectangle 27">
            <a:extLst>
              <a:ext uri="{FF2B5EF4-FFF2-40B4-BE49-F238E27FC236}">
                <a16:creationId xmlns:a16="http://schemas.microsoft.com/office/drawing/2014/main" id="{A55D5633-D557-4DCA-982C-FF36EB7A1C0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9">
            <a:extLst>
              <a:ext uri="{FF2B5EF4-FFF2-40B4-BE49-F238E27FC236}">
                <a16:creationId xmlns:a16="http://schemas.microsoft.com/office/drawing/2014/main" id="{450D3AD2-FA80-415F-A9CE-54D884561CD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hỗ dành sẵn cho Nội dung 2">
            <a:extLst>
              <a:ext uri="{FF2B5EF4-FFF2-40B4-BE49-F238E27FC236}">
                <a16:creationId xmlns:a16="http://schemas.microsoft.com/office/drawing/2014/main" id="{362B647F-DCDC-3B9E-8102-F5BDE3306106}"/>
              </a:ext>
            </a:extLst>
          </p:cNvPr>
          <p:cNvSpPr>
            <a:spLocks noGrp="1"/>
          </p:cNvSpPr>
          <p:nvPr>
            <p:ph idx="1"/>
          </p:nvPr>
        </p:nvSpPr>
        <p:spPr>
          <a:xfrm>
            <a:off x="1155548" y="2217343"/>
            <a:ext cx="9880893" cy="3959619"/>
          </a:xfrm>
        </p:spPr>
        <p:txBody>
          <a:bodyPr vert="horz" lIns="91440" tIns="45720" rIns="91440" bIns="45720" rtlCol="0" anchor="t">
            <a:normAutofit/>
          </a:bodyPr>
          <a:lstStyle/>
          <a:p>
            <a:pPr marL="0" indent="0">
              <a:buNone/>
            </a:pPr>
            <a:r>
              <a:rPr lang="vi-VN" sz="2000" b="1" dirty="0">
                <a:latin typeface="Times New Roman"/>
                <a:cs typeface="Arial"/>
              </a:rPr>
              <a:t>a. Quy mô , gia tăng và cơ cấu dân số </a:t>
            </a:r>
            <a:endParaRPr lang="vi-VN" sz="2000" dirty="0"/>
          </a:p>
          <a:p>
            <a:pPr marL="0" indent="0">
              <a:buNone/>
            </a:pPr>
            <a:r>
              <a:rPr lang="vi-VN" sz="2000" b="1" dirty="0">
                <a:latin typeface="Times New Roman"/>
                <a:cs typeface="Arial"/>
              </a:rPr>
              <a:t>Đáp án</a:t>
            </a:r>
          </a:p>
          <a:p>
            <a:r>
              <a:rPr lang="vi-VN" sz="2000" b="1" dirty="0">
                <a:latin typeface="Times New Roman"/>
                <a:cs typeface="Arial"/>
              </a:rPr>
              <a:t>*Nhận xét quy mô và sự gia tăng dân số: </a:t>
            </a:r>
          </a:p>
          <a:p>
            <a:r>
              <a:rPr lang="vi-VN" sz="2000" b="1" dirty="0">
                <a:latin typeface="Times New Roman"/>
                <a:cs typeface="Arial"/>
              </a:rPr>
              <a:t>-Số dân của Ô-</a:t>
            </a:r>
            <a:r>
              <a:rPr lang="vi-VN" sz="2000" b="1" dirty="0" err="1">
                <a:latin typeface="Times New Roman"/>
                <a:cs typeface="Arial"/>
              </a:rPr>
              <a:t>xtray</a:t>
            </a:r>
            <a:r>
              <a:rPr lang="vi-VN" sz="2000" b="1" dirty="0">
                <a:latin typeface="Times New Roman"/>
                <a:cs typeface="Arial"/>
              </a:rPr>
              <a:t>-li-a tăng liên tục từ 19,1 triệu người năm 2000 lên 25,7 triệu người năm 2020 (tăng 6,6 triệu người)=&gt;Quy mô dân số của Ô-</a:t>
            </a:r>
            <a:r>
              <a:rPr lang="vi-VN" sz="2000" b="1" dirty="0" err="1">
                <a:latin typeface="Times New Roman"/>
                <a:cs typeface="Arial"/>
              </a:rPr>
              <a:t>xtray</a:t>
            </a:r>
            <a:r>
              <a:rPr lang="vi-VN" sz="2000" b="1" dirty="0">
                <a:latin typeface="Times New Roman"/>
                <a:cs typeface="Arial"/>
              </a:rPr>
              <a:t>-li-a không lớn. </a:t>
            </a:r>
          </a:p>
          <a:p>
            <a:r>
              <a:rPr lang="vi-VN" sz="2000" b="1" dirty="0">
                <a:latin typeface="Times New Roman"/>
                <a:cs typeface="Arial"/>
              </a:rPr>
              <a:t>-Tỉ suất gia tăng dân số tự nhiên thấp và ngày càng giảm .Củ thể năm 2000-2005 là 0,6%,năm 2010 là 0,7%,năm 2015 là 0,6%,năm 2020 là 0,5%.Những năm gần đây số dân của Ô-</a:t>
            </a:r>
            <a:r>
              <a:rPr lang="vi-VN" sz="2000" b="1" dirty="0" err="1">
                <a:latin typeface="Times New Roman"/>
                <a:cs typeface="Arial"/>
              </a:rPr>
              <a:t>xtray</a:t>
            </a:r>
            <a:r>
              <a:rPr lang="vi-VN" sz="2000" b="1" dirty="0">
                <a:latin typeface="Times New Roman"/>
                <a:cs typeface="Arial"/>
              </a:rPr>
              <a:t>-li-a tăng chủ yếu do người nhập cư .Thành phần dân cư là người bản địa và người nhập cư=&gt;Đã ảnh hưởng đến sự đa dạng về đặc điểm dân cư của Ô-</a:t>
            </a:r>
            <a:r>
              <a:rPr lang="vi-VN" sz="2000" b="1" dirty="0" err="1">
                <a:latin typeface="Times New Roman"/>
                <a:cs typeface="Arial"/>
              </a:rPr>
              <a:t>xtray</a:t>
            </a:r>
            <a:r>
              <a:rPr lang="vi-VN" sz="2000" b="1" dirty="0">
                <a:latin typeface="Times New Roman"/>
                <a:cs typeface="Arial"/>
              </a:rPr>
              <a:t>-li-a (do người nhập cư nhiều hơn người bản địa nên Ô-</a:t>
            </a:r>
            <a:r>
              <a:rPr lang="vi-VN" sz="2000" b="1" dirty="0" err="1">
                <a:latin typeface="Times New Roman"/>
                <a:cs typeface="Arial"/>
              </a:rPr>
              <a:t>xtray</a:t>
            </a:r>
            <a:r>
              <a:rPr lang="vi-VN" sz="2000" b="1" dirty="0">
                <a:latin typeface="Times New Roman"/>
                <a:cs typeface="Arial"/>
              </a:rPr>
              <a:t>-li-a được gọi là đất nước của những người nhập cư).</a:t>
            </a:r>
          </a:p>
        </p:txBody>
      </p:sp>
    </p:spTree>
    <p:extLst>
      <p:ext uri="{BB962C8B-B14F-4D97-AF65-F5344CB8AC3E}">
        <p14:creationId xmlns:p14="http://schemas.microsoft.com/office/powerpoint/2010/main" val="1816456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hỗ dành sẵn cho Nội dung 2">
            <a:extLst>
              <a:ext uri="{FF2B5EF4-FFF2-40B4-BE49-F238E27FC236}">
                <a16:creationId xmlns:a16="http://schemas.microsoft.com/office/drawing/2014/main" id="{F34C5867-53CB-E1A2-F0C2-00C478804CE5}"/>
              </a:ext>
            </a:extLst>
          </p:cNvPr>
          <p:cNvSpPr>
            <a:spLocks noGrp="1"/>
          </p:cNvSpPr>
          <p:nvPr>
            <p:ph idx="1"/>
          </p:nvPr>
        </p:nvSpPr>
        <p:spPr>
          <a:xfrm>
            <a:off x="643467" y="1782981"/>
            <a:ext cx="10905066" cy="4393982"/>
          </a:xfrm>
        </p:spPr>
        <p:txBody>
          <a:bodyPr vert="horz" lIns="91440" tIns="45720" rIns="91440" bIns="45720" rtlCol="0">
            <a:normAutofit/>
          </a:bodyPr>
          <a:lstStyle/>
          <a:p>
            <a:pPr marL="0" indent="0">
              <a:buNone/>
            </a:pPr>
            <a:r>
              <a:rPr lang="vi-VN" sz="1900">
                <a:latin typeface="Arial"/>
                <a:cs typeface="Arial"/>
              </a:rPr>
              <a:t>*Cơ cấu dân số: </a:t>
            </a:r>
            <a:endParaRPr lang="vi-VN" sz="1900"/>
          </a:p>
          <a:p>
            <a:pPr marL="0" indent="0">
              <a:buNone/>
            </a:pPr>
            <a:r>
              <a:rPr lang="vi-VN" sz="1900">
                <a:latin typeface="Arial"/>
                <a:cs typeface="Arial"/>
              </a:rPr>
              <a:t>  -Cuối TK XX do mức sinh thấp ,tỉ lệ tử vong giảm,số lượng cao tuổi ngày càng nhiều =&gt;Cơ cấu dân số già và có xu hướng tăng trong tương lai (65 tuổi trở lên chiếm hơn 15%). </a:t>
            </a:r>
            <a:endParaRPr lang="vi-VN" sz="1900">
              <a:latin typeface="Arial"/>
              <a:cs typeface="Arial" panose="020B0604020202020204" pitchFamily="34" charset="0"/>
            </a:endParaRPr>
          </a:p>
          <a:p>
            <a:pPr marL="0" indent="0">
              <a:buNone/>
            </a:pPr>
            <a:r>
              <a:rPr lang="vi-VN" sz="1900">
                <a:latin typeface="Arial"/>
                <a:cs typeface="Arial"/>
              </a:rPr>
              <a:t> -Nhóm tuổi từ 0 đến 14 tuổi chiếm khoảng 19% và ngày càng giảm.</a:t>
            </a:r>
          </a:p>
          <a:p>
            <a:pPr marL="0" indent="0">
              <a:buNone/>
            </a:pPr>
            <a:r>
              <a:rPr lang="vi-VN" sz="1900">
                <a:latin typeface="Arial"/>
                <a:cs typeface="Arial"/>
              </a:rPr>
              <a:t> -Theo giới mất cân bằng giữa nam và nữ (cứ 100 nữ thì có 98 nam). </a:t>
            </a:r>
            <a:endParaRPr lang="vi-VN" sz="1900">
              <a:latin typeface="Arial"/>
              <a:cs typeface="Arial" panose="020B0604020202020204" pitchFamily="34" charset="0"/>
            </a:endParaRPr>
          </a:p>
          <a:p>
            <a:pPr marL="0" indent="0">
              <a:buNone/>
            </a:pPr>
            <a:r>
              <a:rPr lang="vi-VN" sz="1900" i="1" u="sng">
                <a:latin typeface="Arial"/>
                <a:cs typeface="Arial"/>
              </a:rPr>
              <a:t>b.Phân bố dân cư và đô thị </a:t>
            </a:r>
          </a:p>
          <a:p>
            <a:pPr marL="0" indent="0">
              <a:buNone/>
            </a:pPr>
            <a:r>
              <a:rPr lang="vi-VN" sz="1900"/>
              <a:t>Quan sát hình 20.1 và thông tin trong bài ,em hãy: </a:t>
            </a:r>
          </a:p>
          <a:p>
            <a:pPr>
              <a:buFont typeface="Calibri" panose="020B0604020202020204" pitchFamily="34" charset="0"/>
              <a:buChar char="-"/>
            </a:pPr>
            <a:r>
              <a:rPr lang="vi-VN" sz="1900"/>
              <a:t>Xác định khu vực có mật độ dân số cao nhất và thấp nhất. </a:t>
            </a:r>
          </a:p>
          <a:p>
            <a:pPr>
              <a:buFont typeface="Calibri" panose="020B0604020202020204" pitchFamily="34" charset="0"/>
              <a:buChar char="-"/>
            </a:pPr>
            <a:r>
              <a:rPr lang="vi-VN" sz="1900"/>
              <a:t>Kể tên một số đô thị ở Ô-xtray-li-a . Cho biết các đô thị thường tập trung</a:t>
            </a:r>
          </a:p>
          <a:p>
            <a:pPr marL="0" indent="0">
              <a:buNone/>
            </a:pPr>
            <a:endParaRPr lang="vi-VN" sz="1900"/>
          </a:p>
          <a:p>
            <a:pPr marL="0" indent="0">
              <a:buNone/>
            </a:pPr>
            <a:r>
              <a:rPr lang="vi-VN" sz="1900">
                <a:latin typeface="Arial"/>
                <a:cs typeface="Arial"/>
              </a:rPr>
              <a:t/>
            </a:r>
            <a:br>
              <a:rPr lang="vi-VN" sz="1900">
                <a:latin typeface="Arial"/>
                <a:cs typeface="Arial"/>
              </a:rPr>
            </a:br>
            <a:endParaRPr lang="vi-VN" sz="1900">
              <a:latin typeface="Arial"/>
              <a:cs typeface="Arial" panose="020B0604020202020204" pitchFamily="34" charset="0"/>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634279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Hình ảnh 4" descr="Ảnh có chứa bản đồ&#10;&#10;Mô tả được tự động tạo">
            <a:extLst>
              <a:ext uri="{FF2B5EF4-FFF2-40B4-BE49-F238E27FC236}">
                <a16:creationId xmlns:a16="http://schemas.microsoft.com/office/drawing/2014/main" id="{EFE542E6-3A82-65DB-0853-338BF604B5BD}"/>
              </a:ext>
            </a:extLst>
          </p:cNvPr>
          <p:cNvPicPr>
            <a:picLocks noGrp="1" noChangeAspect="1"/>
          </p:cNvPicPr>
          <p:nvPr>
            <p:ph idx="1"/>
          </p:nvPr>
        </p:nvPicPr>
        <p:blipFill>
          <a:blip r:embed="rId2"/>
          <a:stretch>
            <a:fillRect/>
          </a:stretch>
        </p:blipFill>
        <p:spPr>
          <a:xfrm>
            <a:off x="191329" y="164487"/>
            <a:ext cx="11754125" cy="6694306"/>
          </a:xfrm>
        </p:spPr>
      </p:pic>
    </p:spTree>
    <p:extLst>
      <p:ext uri="{BB962C8B-B14F-4D97-AF65-F5344CB8AC3E}">
        <p14:creationId xmlns:p14="http://schemas.microsoft.com/office/powerpoint/2010/main" val="2367788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hỗ dành sẵn cho Nội dung 2">
            <a:extLst>
              <a:ext uri="{FF2B5EF4-FFF2-40B4-BE49-F238E27FC236}">
                <a16:creationId xmlns:a16="http://schemas.microsoft.com/office/drawing/2014/main" id="{CCAC068B-4ACD-FC02-49EA-E8311903AA4E}"/>
              </a:ext>
            </a:extLst>
          </p:cNvPr>
          <p:cNvSpPr>
            <a:spLocks noGrp="1"/>
          </p:cNvSpPr>
          <p:nvPr>
            <p:ph idx="1"/>
          </p:nvPr>
        </p:nvSpPr>
        <p:spPr>
          <a:xfrm>
            <a:off x="643467" y="1782981"/>
            <a:ext cx="10905066" cy="4393982"/>
          </a:xfrm>
        </p:spPr>
        <p:txBody>
          <a:bodyPr vert="horz" lIns="91440" tIns="45720" rIns="91440" bIns="45720" rtlCol="0" anchor="t">
            <a:normAutofit lnSpcReduction="10000"/>
          </a:bodyPr>
          <a:lstStyle/>
          <a:p>
            <a:r>
              <a:rPr lang="vi-VN" sz="2000" dirty="0">
                <a:latin typeface="Arial"/>
                <a:cs typeface="Arial"/>
              </a:rPr>
              <a:t>*Khu vực có mật độ dân số: </a:t>
            </a:r>
          </a:p>
          <a:p>
            <a:r>
              <a:rPr lang="vi-VN" sz="2000" dirty="0">
                <a:latin typeface="Arial"/>
                <a:cs typeface="Arial"/>
              </a:rPr>
              <a:t>-Cao nhất là ở dải đất hẹp ven biển phía </a:t>
            </a:r>
            <a:r>
              <a:rPr lang="vi-VN" sz="2000" dirty="0" err="1">
                <a:latin typeface="Arial"/>
                <a:cs typeface="Arial"/>
              </a:rPr>
              <a:t>đông,đông</a:t>
            </a:r>
            <a:r>
              <a:rPr lang="vi-VN" sz="2000" dirty="0">
                <a:latin typeface="Arial"/>
                <a:cs typeface="Arial"/>
              </a:rPr>
              <a:t> nam chiếm khoảng 60% số dân cả nước .Đây là nơi có địa hình đồng bằng và là nơi có mưa nhiều. </a:t>
            </a:r>
          </a:p>
          <a:p>
            <a:r>
              <a:rPr lang="vi-VN" sz="2000" dirty="0">
                <a:latin typeface="Arial"/>
                <a:cs typeface="Arial"/>
              </a:rPr>
              <a:t>-Thấp nhất là còn lại phần lớn diên tích lục địa Ô-</a:t>
            </a:r>
            <a:r>
              <a:rPr lang="vi-VN" sz="2000" dirty="0" err="1">
                <a:latin typeface="Arial"/>
                <a:cs typeface="Arial"/>
              </a:rPr>
              <a:t>xtray</a:t>
            </a:r>
            <a:r>
              <a:rPr lang="vi-VN" sz="2000" dirty="0">
                <a:latin typeface="Arial"/>
                <a:cs typeface="Arial"/>
              </a:rPr>
              <a:t>-li-a như sơn nguyên ở phía tây ,vùng đồng bằng trung tâm là nơi có mưa ít nên có mật độ dân số thấp . </a:t>
            </a:r>
          </a:p>
          <a:p>
            <a:r>
              <a:rPr lang="vi-VN" sz="2000" dirty="0">
                <a:latin typeface="Arial"/>
                <a:cs typeface="Arial"/>
              </a:rPr>
              <a:t>*Một số đô thị ở Ô-</a:t>
            </a:r>
            <a:r>
              <a:rPr lang="vi-VN" sz="2000" dirty="0" err="1">
                <a:latin typeface="Arial"/>
                <a:cs typeface="Arial"/>
              </a:rPr>
              <a:t>xtray</a:t>
            </a:r>
            <a:r>
              <a:rPr lang="vi-VN" sz="2000" dirty="0">
                <a:latin typeface="Arial"/>
                <a:cs typeface="Arial"/>
              </a:rPr>
              <a:t>-li-a và phân bố của các đô thị : </a:t>
            </a:r>
          </a:p>
          <a:p>
            <a:pPr>
              <a:buFont typeface="Calibri" panose="020B0604020202020204" pitchFamily="34" charset="0"/>
              <a:buChar char="-"/>
            </a:pPr>
            <a:r>
              <a:rPr lang="vi-VN" sz="2000" dirty="0">
                <a:latin typeface="Arial"/>
                <a:cs typeface="Arial"/>
              </a:rPr>
              <a:t>Đô thị có 1 triệu người trở lên : Men-</a:t>
            </a:r>
            <a:r>
              <a:rPr lang="vi-VN" sz="2000" dirty="0" err="1">
                <a:latin typeface="Arial"/>
                <a:cs typeface="Arial"/>
              </a:rPr>
              <a:t>bơn,xít</a:t>
            </a:r>
            <a:r>
              <a:rPr lang="vi-VN" sz="2000" dirty="0">
                <a:latin typeface="Arial"/>
                <a:cs typeface="Arial"/>
              </a:rPr>
              <a:t>-</a:t>
            </a:r>
            <a:r>
              <a:rPr lang="vi-VN" sz="2000" dirty="0" err="1">
                <a:latin typeface="Arial"/>
                <a:cs typeface="Arial"/>
              </a:rPr>
              <a:t>ni,pơc,brix</a:t>
            </a:r>
            <a:r>
              <a:rPr lang="vi-VN" sz="2000" dirty="0">
                <a:latin typeface="Arial"/>
                <a:cs typeface="Arial"/>
              </a:rPr>
              <a:t>-</a:t>
            </a:r>
            <a:r>
              <a:rPr lang="vi-VN" sz="2000" dirty="0" err="1">
                <a:latin typeface="Arial"/>
                <a:cs typeface="Arial"/>
              </a:rPr>
              <a:t>bên,a</a:t>
            </a:r>
            <a:r>
              <a:rPr lang="vi-VN" sz="2000" dirty="0">
                <a:latin typeface="Arial"/>
                <a:cs typeface="Arial"/>
              </a:rPr>
              <a:t>-đê-la (trong đó xít-ni là thành phố đông dân nhất với dân số hơn 6 triệu người .Men-bơn là thành phố đông dân lớn thứ hai với dân số hơn 5 triệu người). Đô thị dưới 1 triệu người là niu cát-</a:t>
            </a:r>
            <a:r>
              <a:rPr lang="vi-VN" sz="2000" dirty="0" err="1">
                <a:latin typeface="Arial"/>
                <a:cs typeface="Arial"/>
              </a:rPr>
              <a:t>xơn,can</a:t>
            </a:r>
            <a:r>
              <a:rPr lang="vi-VN" sz="2000" dirty="0">
                <a:latin typeface="Arial"/>
                <a:cs typeface="Arial"/>
              </a:rPr>
              <a:t>-be-</a:t>
            </a:r>
            <a:r>
              <a:rPr lang="vi-VN" sz="2000" dirty="0" err="1">
                <a:latin typeface="Arial"/>
                <a:cs typeface="Arial"/>
              </a:rPr>
              <a:t>ra,gi</a:t>
            </a:r>
            <a:r>
              <a:rPr lang="vi-VN" sz="2000" dirty="0">
                <a:latin typeface="Arial"/>
                <a:cs typeface="Arial"/>
              </a:rPr>
              <a:t>-</a:t>
            </a:r>
            <a:r>
              <a:rPr lang="vi-VN" sz="2000" dirty="0" err="1">
                <a:latin typeface="Arial"/>
                <a:cs typeface="Arial"/>
              </a:rPr>
              <a:t>lông,hô</a:t>
            </a:r>
            <a:r>
              <a:rPr lang="vi-VN" sz="2000" dirty="0">
                <a:latin typeface="Arial"/>
                <a:cs typeface="Arial"/>
              </a:rPr>
              <a:t>-bát. </a:t>
            </a:r>
          </a:p>
          <a:p>
            <a:pPr>
              <a:buFont typeface="Calibri" panose="020B0604020202020204" pitchFamily="34" charset="0"/>
              <a:buChar char="-"/>
            </a:pPr>
            <a:r>
              <a:rPr lang="vi-VN" sz="2000" dirty="0">
                <a:latin typeface="Arial"/>
                <a:cs typeface="Arial"/>
              </a:rPr>
              <a:t>Ô-</a:t>
            </a:r>
            <a:r>
              <a:rPr lang="vi-VN" sz="2000" dirty="0" err="1">
                <a:latin typeface="Arial"/>
                <a:cs typeface="Arial"/>
              </a:rPr>
              <a:t>xtray</a:t>
            </a:r>
            <a:r>
              <a:rPr lang="vi-VN" sz="2000" dirty="0">
                <a:latin typeface="Arial"/>
                <a:cs typeface="Arial"/>
              </a:rPr>
              <a:t>-li-a là quốc gia có mức độ đô thị hóa cao với tỉ lệ dân thành thị chiếm khoảng 86%(năm 2020).</a:t>
            </a:r>
          </a:p>
          <a:p>
            <a:pPr>
              <a:buFont typeface="Calibri" panose="020B0604020202020204" pitchFamily="34" charset="0"/>
              <a:buChar char="-"/>
            </a:pPr>
            <a:r>
              <a:rPr lang="vi-VN" sz="2000" dirty="0">
                <a:latin typeface="Arial"/>
                <a:cs typeface="Arial"/>
              </a:rPr>
              <a:t>-Phần lớn các đô thị phân bố ở ven biển phía đông ,đông nam .Còn ở phía bắc và trung tâm lục địa Ô-</a:t>
            </a:r>
            <a:r>
              <a:rPr lang="vi-VN" sz="2000" dirty="0" err="1">
                <a:latin typeface="Arial"/>
                <a:cs typeface="Arial"/>
              </a:rPr>
              <a:t>xtray</a:t>
            </a:r>
            <a:r>
              <a:rPr lang="vi-VN" sz="2000" dirty="0">
                <a:latin typeface="Arial"/>
                <a:cs typeface="Arial"/>
              </a:rPr>
              <a:t>-li-a hầu như không có đô thị .</a:t>
            </a:r>
          </a:p>
          <a:p>
            <a:pPr>
              <a:buFont typeface="Calibri" panose="020B0604020202020204" pitchFamily="34" charset="0"/>
              <a:buChar char="-"/>
            </a:pPr>
            <a:endParaRPr lang="vi-VN" sz="2000">
              <a:latin typeface="Arial"/>
              <a:cs typeface="Arial"/>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518524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hỗ dành sẵn cho Nội dung 2">
            <a:extLst>
              <a:ext uri="{FF2B5EF4-FFF2-40B4-BE49-F238E27FC236}">
                <a16:creationId xmlns:a16="http://schemas.microsoft.com/office/drawing/2014/main" id="{6FACF0CF-0BBA-1F5F-7A54-1E1FA29450FB}"/>
              </a:ext>
            </a:extLst>
          </p:cNvPr>
          <p:cNvSpPr>
            <a:spLocks noGrp="1"/>
          </p:cNvSpPr>
          <p:nvPr>
            <p:ph idx="1"/>
          </p:nvPr>
        </p:nvSpPr>
        <p:spPr>
          <a:xfrm>
            <a:off x="643467" y="1782981"/>
            <a:ext cx="10905066" cy="4393982"/>
          </a:xfrm>
        </p:spPr>
        <p:txBody>
          <a:bodyPr vert="horz" lIns="91440" tIns="45720" rIns="91440" bIns="45720" rtlCol="0" anchor="t">
            <a:normAutofit/>
          </a:bodyPr>
          <a:lstStyle/>
          <a:p>
            <a:r>
              <a:rPr lang="vi-VN" sz="2000" b="1" u="sng" dirty="0">
                <a:latin typeface="Arial"/>
                <a:ea typeface="+mn-lt"/>
                <a:cs typeface="Arial"/>
              </a:rPr>
              <a:t>1 Đặc điểm dân cư </a:t>
            </a:r>
          </a:p>
          <a:p>
            <a:r>
              <a:rPr lang="vi-VN" sz="2000" b="1" u="sng" dirty="0">
                <a:latin typeface="Arial"/>
                <a:cs typeface="Arial"/>
              </a:rPr>
              <a:t>*Nội dung ghi bài:</a:t>
            </a:r>
          </a:p>
          <a:p>
            <a:r>
              <a:rPr lang="vi-VN" sz="2000" b="1" u="sng" dirty="0">
                <a:latin typeface="Arial"/>
                <a:cs typeface="Arial"/>
              </a:rPr>
              <a:t>a :</a:t>
            </a:r>
          </a:p>
          <a:p>
            <a:r>
              <a:rPr lang="vi-VN" sz="2000" dirty="0">
                <a:latin typeface="Arial"/>
                <a:cs typeface="Arial"/>
              </a:rPr>
              <a:t>-Quy mô dân số không lớn .</a:t>
            </a:r>
          </a:p>
          <a:p>
            <a:r>
              <a:rPr lang="vi-VN" sz="2000" dirty="0">
                <a:latin typeface="Arial"/>
                <a:cs typeface="Arial"/>
              </a:rPr>
              <a:t>-Tỉ suất tăng tự nhiên ở mức thấp : 0,5% năm 2020. </a:t>
            </a:r>
          </a:p>
          <a:p>
            <a:r>
              <a:rPr lang="vi-VN" sz="2000" dirty="0">
                <a:latin typeface="Arial"/>
                <a:cs typeface="Arial"/>
              </a:rPr>
              <a:t>-Số dân Ô-</a:t>
            </a:r>
            <a:r>
              <a:rPr lang="vi-VN" sz="2000" dirty="0" err="1">
                <a:latin typeface="Arial"/>
                <a:cs typeface="Arial"/>
              </a:rPr>
              <a:t>xtray</a:t>
            </a:r>
            <a:r>
              <a:rPr lang="vi-VN" sz="2000" dirty="0">
                <a:latin typeface="Arial"/>
                <a:cs typeface="Arial"/>
              </a:rPr>
              <a:t>-li-a tăng chủ yếu do nhập cư </a:t>
            </a:r>
          </a:p>
          <a:p>
            <a:r>
              <a:rPr lang="vi-VN" sz="2000" dirty="0">
                <a:latin typeface="Arial"/>
                <a:cs typeface="Arial"/>
              </a:rPr>
              <a:t>-Cơ cấu dân số:</a:t>
            </a:r>
          </a:p>
          <a:p>
            <a:r>
              <a:rPr lang="vi-VN" sz="2000" dirty="0">
                <a:latin typeface="Arial"/>
                <a:cs typeface="Arial"/>
              </a:rPr>
              <a:t>Cơ cấu dân số theo tuổi : Ô-</a:t>
            </a:r>
            <a:r>
              <a:rPr lang="vi-VN" sz="2000" dirty="0" err="1">
                <a:latin typeface="Arial"/>
                <a:cs typeface="Arial"/>
              </a:rPr>
              <a:t>xtray</a:t>
            </a:r>
            <a:r>
              <a:rPr lang="vi-VN" sz="2000" dirty="0">
                <a:latin typeface="Arial"/>
                <a:cs typeface="Arial"/>
              </a:rPr>
              <a:t>-li-a có cơ cấu dân số già .</a:t>
            </a:r>
          </a:p>
          <a:p>
            <a:r>
              <a:rPr lang="vi-VN" sz="2000" dirty="0">
                <a:latin typeface="Arial"/>
                <a:cs typeface="Arial"/>
              </a:rPr>
              <a:t>Cơ cấu dân số theo tính : 100 nữ thì có 98 nam .</a:t>
            </a:r>
          </a:p>
          <a:p>
            <a:r>
              <a:rPr lang="vi-VN" sz="2000" dirty="0">
                <a:latin typeface="Arial"/>
                <a:cs typeface="Arial"/>
              </a:rPr>
              <a:t>Cơ cấu theo thành phần dân cư đa dạng : Dân cư chủ yếu là người nhập cư từ Châu Âu , có người Châu Á .</a:t>
            </a:r>
            <a:endParaRPr lang="vi-VN" dirty="0">
              <a:latin typeface="Arial"/>
              <a:cs typeface="Arial" panose="020B0604020202020204" pitchFamily="34" charset="0"/>
            </a:endParaRPr>
          </a:p>
          <a:p>
            <a:endParaRPr lang="vi-VN" sz="2000"/>
          </a:p>
          <a:p>
            <a:endParaRPr lang="vi-VN" sz="2000" b="1" u="sng">
              <a:latin typeface="Arial"/>
              <a:cs typeface="Arial"/>
            </a:endParaRPr>
          </a:p>
          <a:p>
            <a:endParaRPr lang="vi-VN" sz="2000" b="1" u="sng">
              <a:latin typeface="Arial"/>
              <a:cs typeface="Arial"/>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746153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Chủ đề của Office">
  <a:themeElements>
    <a:clrScheme name="Văn phòng">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Văn phòng">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ăn phòng">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352</Words>
  <Application>Microsoft Office PowerPoint</Application>
  <PresentationFormat>Widescreen</PresentationFormat>
  <Paragraphs>83</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Chủ đề của Office</vt:lpstr>
      <vt:lpstr>Chào Mừng Các Em Đến Với Tiết Học Ngày Hôm Nay.Lớp 7.</vt:lpstr>
      <vt:lpstr>Bài 20: Đặc Điểm Dân Cư , Xã Hội Ô-trây-li-a   </vt:lpstr>
      <vt:lpstr>Bài 20: Đặc Điểm Dân Cư , Xã Hội Ô-trây-li-a ​</vt:lpstr>
      <vt:lpstr>Bài 20 Đặc Điểm Dân Cư , Xã Hội Ô-trây-li-a </vt:lpstr>
      <vt:lpstr>Bài 20 Đặc Điểm Dân Cư , Xã Hội Ô-Xtray-Li-A</vt:lpstr>
      <vt:lpstr>PowerPoint Presentation</vt:lpstr>
      <vt:lpstr>PowerPoint Presentation</vt:lpstr>
      <vt:lpstr>PowerPoint Presentation</vt:lpstr>
      <vt:lpstr>PowerPoint Presentation</vt:lpstr>
      <vt:lpstr>PowerPoint Presentation</vt:lpstr>
      <vt:lpstr>Bài 20 Đặc Điểm Dân Cư , Xã Hội Ô-xtray-li-a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Admin</dc:creator>
  <cp:lastModifiedBy>Admin</cp:lastModifiedBy>
  <cp:revision>1094</cp:revision>
  <dcterms:created xsi:type="dcterms:W3CDTF">2023-02-19T07:59:27Z</dcterms:created>
  <dcterms:modified xsi:type="dcterms:W3CDTF">2023-02-23T01:10:50Z</dcterms:modified>
</cp:coreProperties>
</file>